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4"/>
  </p:notesMasterIdLst>
  <p:sldIdLst>
    <p:sldId id="307" r:id="rId5"/>
    <p:sldId id="330" r:id="rId6"/>
    <p:sldId id="308" r:id="rId7"/>
    <p:sldId id="319" r:id="rId8"/>
    <p:sldId id="314" r:id="rId9"/>
    <p:sldId id="306" r:id="rId10"/>
    <p:sldId id="318" r:id="rId11"/>
    <p:sldId id="316" r:id="rId12"/>
    <p:sldId id="321" r:id="rId13"/>
    <p:sldId id="320" r:id="rId14"/>
    <p:sldId id="322" r:id="rId15"/>
    <p:sldId id="323" r:id="rId16"/>
    <p:sldId id="328" r:id="rId17"/>
    <p:sldId id="325" r:id="rId18"/>
    <p:sldId id="326" r:id="rId19"/>
    <p:sldId id="324" r:id="rId20"/>
    <p:sldId id="327" r:id="rId21"/>
    <p:sldId id="329" r:id="rId22"/>
    <p:sldId id="3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4967" autoAdjust="0"/>
  </p:normalViewPr>
  <p:slideViewPr>
    <p:cSldViewPr snapToGrid="0">
      <p:cViewPr varScale="1">
        <p:scale>
          <a:sx n="97" d="100"/>
          <a:sy n="97" d="100"/>
        </p:scale>
        <p:origin x="96"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1166648" y="1072055"/>
            <a:ext cx="10713615" cy="1182938"/>
          </a:xfrm>
        </p:spPr>
        <p:txBody>
          <a:bodyPr>
            <a:normAutofit fontScale="90000"/>
          </a:bodyPr>
          <a:lstStyle/>
          <a:p>
            <a:pPr algn="l"/>
            <a:r>
              <a:rPr lang="en-US" sz="3000" b="1" u="sng" cap="all" spc="400" dirty="0">
                <a:solidFill>
                  <a:schemeClr val="accent5">
                    <a:lumMod val="50000"/>
                  </a:schemeClr>
                </a:solidFill>
                <a:latin typeface="+mn-lt"/>
              </a:rPr>
              <a:t>Topic:</a:t>
            </a:r>
            <a:br>
              <a:rPr lang="en-US" sz="3000" b="1" u="sng" cap="all" spc="400" dirty="0">
                <a:solidFill>
                  <a:schemeClr val="accent5">
                    <a:lumMod val="50000"/>
                  </a:schemeClr>
                </a:solidFill>
                <a:latin typeface="+mn-lt"/>
              </a:rPr>
            </a:br>
            <a:br>
              <a:rPr lang="en-US" sz="3000" b="1" u="sng" cap="all" spc="400" dirty="0">
                <a:solidFill>
                  <a:schemeClr val="accent5">
                    <a:lumMod val="50000"/>
                  </a:schemeClr>
                </a:solidFill>
                <a:latin typeface="+mn-lt"/>
              </a:rPr>
            </a:br>
            <a:r>
              <a:rPr lang="en-US" sz="2200" b="1" cap="all" spc="400" dirty="0">
                <a:solidFill>
                  <a:srgbClr val="002060"/>
                </a:solidFill>
                <a:latin typeface="+mn-lt"/>
              </a:rPr>
              <a:t>swiggy data analysis using ibm cognos service</a:t>
            </a:r>
            <a:endParaRPr lang="en-US" sz="2200" dirty="0">
              <a:solidFill>
                <a:srgbClr val="002060"/>
              </a:solidFill>
            </a:endParaRP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986589" y="3245914"/>
            <a:ext cx="3720363" cy="3265245"/>
          </a:xfrm>
        </p:spPr>
        <p:txBody>
          <a:bodyPr>
            <a:normAutofit/>
          </a:bodyPr>
          <a:lstStyle/>
          <a:p>
            <a:pPr algn="l"/>
            <a:r>
              <a:rPr lang="en-US" sz="2500" b="1" dirty="0">
                <a:solidFill>
                  <a:schemeClr val="tx1"/>
                </a:solidFill>
              </a:rPr>
              <a:t>      Manay Rawal</a:t>
            </a:r>
          </a:p>
          <a:p>
            <a:pPr algn="l"/>
            <a:r>
              <a:rPr lang="en-US" sz="2500" b="1" dirty="0">
                <a:solidFill>
                  <a:schemeClr val="tx1"/>
                </a:solidFill>
              </a:rPr>
              <a:t>20100BTCSDSI07277</a:t>
            </a:r>
          </a:p>
          <a:p>
            <a:pPr algn="l"/>
            <a:endParaRPr lang="en-US" sz="2500" b="1" dirty="0">
              <a:solidFill>
                <a:schemeClr val="tx1"/>
              </a:solidFill>
            </a:endParaRPr>
          </a:p>
          <a:p>
            <a:pPr algn="l"/>
            <a:r>
              <a:rPr lang="en-US" sz="2500" b="1" dirty="0">
                <a:solidFill>
                  <a:schemeClr val="tx1"/>
                </a:solidFill>
              </a:rPr>
              <a:t>   Yash Raj Surana</a:t>
            </a:r>
          </a:p>
          <a:p>
            <a:pPr algn="l"/>
            <a:r>
              <a:rPr lang="en-US" sz="2500" b="1" dirty="0">
                <a:solidFill>
                  <a:schemeClr val="tx1"/>
                </a:solidFill>
              </a:rPr>
              <a:t>20100BTCSDSI07302</a:t>
            </a:r>
          </a:p>
        </p:txBody>
      </p:sp>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a:lstStyle/>
          <a:p>
            <a:r>
              <a:rPr lang="en-US" dirty="0"/>
              <a:t>27/4/2022</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482583" y="1851978"/>
            <a:ext cx="2788920" cy="365125"/>
          </a:xfrm>
        </p:spPr>
        <p:txBody>
          <a:bodyPr/>
          <a:lstStyle/>
          <a:p>
            <a:r>
              <a:rPr lang="en-US"/>
              <a:t>*********************</a:t>
            </a:r>
            <a:endParaRPr lang="en-US" dirty="0"/>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1</a:t>
            </a:fld>
            <a:endParaRPr lang="en-US" dirty="0"/>
          </a:p>
        </p:txBody>
      </p:sp>
      <p:pic>
        <p:nvPicPr>
          <p:cNvPr id="11" name="Picture 2" descr="Shri Vaishnav Vidyapeeth Vishwavidyalaya - Home | Facebook">
            <a:extLst>
              <a:ext uri="{FF2B5EF4-FFF2-40B4-BE49-F238E27FC236}">
                <a16:creationId xmlns:a16="http://schemas.microsoft.com/office/drawing/2014/main" id="{F9980110-5B8F-49F7-A264-768196139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30661" y="2530058"/>
            <a:ext cx="3586656" cy="3502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98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AFD3444-18D6-43EB-8562-0B050194954E}"/>
              </a:ext>
            </a:extLst>
          </p:cNvPr>
          <p:cNvSpPr>
            <a:spLocks noGrp="1"/>
          </p:cNvSpPr>
          <p:nvPr>
            <p:ph type="title"/>
          </p:nvPr>
        </p:nvSpPr>
        <p:spPr>
          <a:xfrm>
            <a:off x="6392583" y="501651"/>
            <a:ext cx="4434720" cy="1716255"/>
          </a:xfrm>
        </p:spPr>
        <p:txBody>
          <a:bodyPr vert="horz" lIns="91440" tIns="45720" rIns="91440" bIns="45720" rtlCol="0" anchor="b">
            <a:normAutofit/>
          </a:bodyPr>
          <a:lstStyle/>
          <a:p>
            <a:r>
              <a:rPr lang="en-US" kern="1200">
                <a:solidFill>
                  <a:schemeClr val="tx1"/>
                </a:solidFill>
                <a:latin typeface="+mj-lt"/>
                <a:ea typeface="+mj-ea"/>
                <a:cs typeface="+mj-cs"/>
              </a:rPr>
              <a:t>CROSSTAB</a:t>
            </a:r>
            <a:br>
              <a:rPr lang="en-US" kern="1200">
                <a:solidFill>
                  <a:schemeClr val="tx1"/>
                </a:solidFill>
                <a:latin typeface="+mj-lt"/>
                <a:ea typeface="+mj-ea"/>
                <a:cs typeface="+mj-cs"/>
              </a:rPr>
            </a:br>
            <a:endParaRPr lang="en-US" kern="120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D77C390-9F29-47E5-BDEE-20FC38BE64F2}"/>
              </a:ext>
            </a:extLst>
          </p:cNvPr>
          <p:cNvPicPr>
            <a:picLocks noChangeAspect="1"/>
          </p:cNvPicPr>
          <p:nvPr/>
        </p:nvPicPr>
        <p:blipFill rotWithShape="1">
          <a:blip r:embed="rId2"/>
          <a:srcRect t="23021" r="2436" b="8670"/>
          <a:stretch/>
        </p:blipFill>
        <p:spPr>
          <a:xfrm>
            <a:off x="142074" y="630191"/>
            <a:ext cx="5504324" cy="2617076"/>
          </a:xfrm>
          <a:prstGeom prst="rect">
            <a:avLst/>
          </a:prstGeom>
        </p:spPr>
      </p:pic>
      <p:pic>
        <p:nvPicPr>
          <p:cNvPr id="11" name="Picture 10">
            <a:extLst>
              <a:ext uri="{FF2B5EF4-FFF2-40B4-BE49-F238E27FC236}">
                <a16:creationId xmlns:a16="http://schemas.microsoft.com/office/drawing/2014/main" id="{517B55D6-019E-42C9-9559-E1402806949B}"/>
              </a:ext>
            </a:extLst>
          </p:cNvPr>
          <p:cNvPicPr>
            <a:picLocks noChangeAspect="1"/>
          </p:cNvPicPr>
          <p:nvPr/>
        </p:nvPicPr>
        <p:blipFill rotWithShape="1">
          <a:blip r:embed="rId3"/>
          <a:srcRect t="22644" r="2436" b="10944"/>
          <a:stretch/>
        </p:blipFill>
        <p:spPr>
          <a:xfrm>
            <a:off x="142074" y="3255580"/>
            <a:ext cx="5504324" cy="2682985"/>
          </a:xfrm>
          <a:prstGeom prst="rect">
            <a:avLst/>
          </a:prstGeom>
        </p:spPr>
      </p:pic>
      <p:sp>
        <p:nvSpPr>
          <p:cNvPr id="5" name="Date Placeholder 4">
            <a:extLst>
              <a:ext uri="{FF2B5EF4-FFF2-40B4-BE49-F238E27FC236}">
                <a16:creationId xmlns:a16="http://schemas.microsoft.com/office/drawing/2014/main" id="{A1BD2E84-5D96-4DE6-BAB2-2BE75C842226}"/>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US" dirty="0"/>
              <a:t>27/4/2022</a:t>
            </a:r>
          </a:p>
        </p:txBody>
      </p:sp>
      <p:sp>
        <p:nvSpPr>
          <p:cNvPr id="4" name="Content Placeholder 3">
            <a:extLst>
              <a:ext uri="{FF2B5EF4-FFF2-40B4-BE49-F238E27FC236}">
                <a16:creationId xmlns:a16="http://schemas.microsoft.com/office/drawing/2014/main" id="{8AEE4001-8598-4A68-B0F3-09381165EBFF}"/>
              </a:ext>
            </a:extLst>
          </p:cNvPr>
          <p:cNvSpPr>
            <a:spLocks noGrp="1"/>
          </p:cNvSpPr>
          <p:nvPr>
            <p:ph idx="1"/>
          </p:nvPr>
        </p:nvSpPr>
        <p:spPr>
          <a:xfrm>
            <a:off x="6545603" y="1685723"/>
            <a:ext cx="4434721" cy="3856340"/>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2500" dirty="0"/>
              <a:t>Use crosstab reports, also known as matrix reports, to show the relationships between three or more query items. Crosstab reports show data in rows and columns with information summarized at the intersection points.</a:t>
            </a:r>
          </a:p>
          <a:p>
            <a:pPr indent="-228600">
              <a:lnSpc>
                <a:spcPct val="90000"/>
              </a:lnSpc>
              <a:buFont typeface="Arial" panose="020B0604020202020204" pitchFamily="34" charset="0"/>
              <a:buChar char="•"/>
            </a:pPr>
            <a:endParaRPr lang="en-US" sz="1800" dirty="0"/>
          </a:p>
        </p:txBody>
      </p:sp>
      <p:sp>
        <p:nvSpPr>
          <p:cNvPr id="6" name="Footer Placeholder 5">
            <a:extLst>
              <a:ext uri="{FF2B5EF4-FFF2-40B4-BE49-F238E27FC236}">
                <a16:creationId xmlns:a16="http://schemas.microsoft.com/office/drawing/2014/main" id="{A48A7B1E-803A-4D16-AF82-68C2A1A6A0D6}"/>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sz="1200" b="1" cap="all" spc="400" dirty="0">
                <a:solidFill>
                  <a:srgbClr val="002060"/>
                </a:solidFill>
                <a:latin typeface="+mn-lt"/>
              </a:rPr>
              <a:t>swiggy</a:t>
            </a:r>
            <a:endParaRPr lang="en-US" b="1" i="0" kern="1200" cap="all" spc="100" baseline="0" dirty="0">
              <a:latin typeface="+mn-lt"/>
              <a:ea typeface="+mn-ea"/>
              <a:cs typeface="+mn-cs"/>
            </a:endParaRPr>
          </a:p>
        </p:txBody>
      </p:sp>
      <p:sp>
        <p:nvSpPr>
          <p:cNvPr id="7" name="Slide Number Placeholder 6">
            <a:extLst>
              <a:ext uri="{FF2B5EF4-FFF2-40B4-BE49-F238E27FC236}">
                <a16:creationId xmlns:a16="http://schemas.microsoft.com/office/drawing/2014/main" id="{5B1035E4-1A09-48B4-934B-E07BB407DAE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10</a:t>
            </a:fld>
            <a:endParaRPr lang="en-US"/>
          </a:p>
        </p:txBody>
      </p:sp>
      <p:cxnSp>
        <p:nvCxnSpPr>
          <p:cNvPr id="22" name="Straight Connector 2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2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685C511-A0D8-4D7B-A856-BFB3C300FA8B}"/>
              </a:ext>
            </a:extLst>
          </p:cNvPr>
          <p:cNvSpPr>
            <a:spLocks noGrp="1"/>
          </p:cNvSpPr>
          <p:nvPr>
            <p:ph type="title"/>
          </p:nvPr>
        </p:nvSpPr>
        <p:spPr>
          <a:xfrm>
            <a:off x="6392583" y="501651"/>
            <a:ext cx="4434720" cy="1716255"/>
          </a:xfrm>
        </p:spPr>
        <p:txBody>
          <a:bodyPr vert="horz" lIns="91440" tIns="45720" rIns="91440" bIns="45720" rtlCol="0" anchor="b">
            <a:normAutofit/>
          </a:bodyPr>
          <a:lstStyle/>
          <a:p>
            <a:r>
              <a:rPr lang="en-US" sz="4200" kern="1200" dirty="0">
                <a:solidFill>
                  <a:schemeClr val="tx1"/>
                </a:solidFill>
                <a:latin typeface="+mj-lt"/>
                <a:ea typeface="+mj-ea"/>
                <a:cs typeface="+mj-cs"/>
              </a:rPr>
              <a:t>VISUALIZATION </a:t>
            </a:r>
            <a:br>
              <a:rPr lang="en-US" sz="4200" kern="1200" dirty="0">
                <a:solidFill>
                  <a:schemeClr val="tx1"/>
                </a:solidFill>
                <a:latin typeface="+mj-lt"/>
                <a:ea typeface="+mj-ea"/>
                <a:cs typeface="+mj-cs"/>
              </a:rPr>
            </a:br>
            <a:endParaRPr lang="en-US" sz="4200" kern="1200" dirty="0">
              <a:solidFill>
                <a:schemeClr val="tx1"/>
              </a:solidFill>
              <a:latin typeface="+mj-lt"/>
              <a:ea typeface="+mj-ea"/>
              <a:cs typeface="+mj-cs"/>
            </a:endParaRPr>
          </a:p>
        </p:txBody>
      </p:sp>
      <p:sp>
        <p:nvSpPr>
          <p:cNvPr id="20" name="Rectangle 19">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omputer&#10;&#10;Description automatically generated">
            <a:extLst>
              <a:ext uri="{FF2B5EF4-FFF2-40B4-BE49-F238E27FC236}">
                <a16:creationId xmlns:a16="http://schemas.microsoft.com/office/drawing/2014/main" id="{79451B52-E9AA-4D3A-B984-2C6A4CA62D72}"/>
              </a:ext>
            </a:extLst>
          </p:cNvPr>
          <p:cNvPicPr>
            <a:picLocks noChangeAspect="1"/>
          </p:cNvPicPr>
          <p:nvPr/>
        </p:nvPicPr>
        <p:blipFill rotWithShape="1">
          <a:blip r:embed="rId2"/>
          <a:srcRect l="26969" t="20163" r="3954" b="6259"/>
          <a:stretch/>
        </p:blipFill>
        <p:spPr>
          <a:xfrm>
            <a:off x="368095" y="111175"/>
            <a:ext cx="4866057" cy="291548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3A99E537-E260-4682-81AA-5D39A973B546}"/>
              </a:ext>
            </a:extLst>
          </p:cNvPr>
          <p:cNvPicPr>
            <a:picLocks noChangeAspect="1"/>
          </p:cNvPicPr>
          <p:nvPr/>
        </p:nvPicPr>
        <p:blipFill rotWithShape="1">
          <a:blip r:embed="rId3"/>
          <a:srcRect l="26526" t="20134" r="2776" b="6717"/>
          <a:stretch/>
        </p:blipFill>
        <p:spPr>
          <a:xfrm>
            <a:off x="283779" y="3406400"/>
            <a:ext cx="5068615" cy="2949949"/>
          </a:xfrm>
          <a:prstGeom prst="rect">
            <a:avLst/>
          </a:prstGeom>
        </p:spPr>
      </p:pic>
      <p:sp>
        <p:nvSpPr>
          <p:cNvPr id="5" name="Date Placeholder 4">
            <a:extLst>
              <a:ext uri="{FF2B5EF4-FFF2-40B4-BE49-F238E27FC236}">
                <a16:creationId xmlns:a16="http://schemas.microsoft.com/office/drawing/2014/main" id="{FE788821-C5FB-4DB3-AD7F-8E0FC73A0648}"/>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r>
              <a:rPr lang="en-US" dirty="0"/>
              <a:t>27/4/2022</a:t>
            </a:r>
          </a:p>
        </p:txBody>
      </p:sp>
      <p:sp>
        <p:nvSpPr>
          <p:cNvPr id="4" name="Content Placeholder 3">
            <a:extLst>
              <a:ext uri="{FF2B5EF4-FFF2-40B4-BE49-F238E27FC236}">
                <a16:creationId xmlns:a16="http://schemas.microsoft.com/office/drawing/2014/main" id="{A8080C62-0A6E-438C-A4BB-0EC015BEC628}"/>
              </a:ext>
            </a:extLst>
          </p:cNvPr>
          <p:cNvSpPr>
            <a:spLocks noGrp="1"/>
          </p:cNvSpPr>
          <p:nvPr>
            <p:ph idx="1"/>
          </p:nvPr>
        </p:nvSpPr>
        <p:spPr>
          <a:xfrm>
            <a:off x="6310037" y="2057400"/>
            <a:ext cx="4487725" cy="4046701"/>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2500" dirty="0"/>
              <a:t>Visualizations </a:t>
            </a:r>
            <a:r>
              <a:rPr lang="en-US" sz="2500"/>
              <a:t>report help </a:t>
            </a:r>
            <a:r>
              <a:rPr lang="en-US" sz="2500" dirty="0"/>
              <a:t>consumers to spot patterns and outliers and to understand data.</a:t>
            </a:r>
          </a:p>
          <a:p>
            <a:pPr indent="-228600">
              <a:lnSpc>
                <a:spcPct val="90000"/>
              </a:lnSpc>
              <a:buFont typeface="Arial" panose="020B0604020202020204" pitchFamily="34" charset="0"/>
              <a:buChar char="•"/>
            </a:pPr>
            <a:r>
              <a:rPr lang="en-US" sz="2500" dirty="0"/>
              <a:t>Use IBM Cognos Analytics visualization tools to incorporate diverse types of visualizations and greater interactivity into the IBM Cognos reports.</a:t>
            </a:r>
          </a:p>
        </p:txBody>
      </p:sp>
      <p:sp>
        <p:nvSpPr>
          <p:cNvPr id="6" name="Footer Placeholder 5">
            <a:extLst>
              <a:ext uri="{FF2B5EF4-FFF2-40B4-BE49-F238E27FC236}">
                <a16:creationId xmlns:a16="http://schemas.microsoft.com/office/drawing/2014/main" id="{12885686-868E-465F-A159-3A0EDE0A7142}"/>
              </a:ext>
            </a:extLst>
          </p:cNvPr>
          <p:cNvSpPr>
            <a:spLocks noGrp="1"/>
          </p:cNvSpPr>
          <p:nvPr>
            <p:ph type="ftr" sz="quarter" idx="11"/>
          </p:nvPr>
        </p:nvSpPr>
        <p:spPr>
          <a:xfrm rot="16200000">
            <a:off x="9812116" y="1591485"/>
            <a:ext cx="3548094" cy="365125"/>
          </a:xfrm>
        </p:spPr>
        <p:txBody>
          <a:bodyPr vert="horz" lIns="91440" tIns="45720" rIns="91440" bIns="45720" rtlCol="0" anchor="ctr">
            <a:normAutofit/>
          </a:bodyPr>
          <a:lstStyle/>
          <a:p>
            <a:pPr>
              <a:spcAft>
                <a:spcPts val="600"/>
              </a:spcAft>
            </a:pPr>
            <a:r>
              <a:rPr lang="en-US" sz="1200" b="1" cap="all" spc="400" dirty="0">
                <a:solidFill>
                  <a:srgbClr val="002060"/>
                </a:solidFill>
                <a:latin typeface="+mn-lt"/>
              </a:rPr>
              <a:t>swiggy</a:t>
            </a:r>
            <a:endParaRPr lang="en-US" b="1" i="0" kern="1200" cap="all" spc="100" baseline="0" dirty="0">
              <a:latin typeface="+mn-lt"/>
              <a:ea typeface="+mn-ea"/>
              <a:cs typeface="+mn-cs"/>
            </a:endParaRPr>
          </a:p>
        </p:txBody>
      </p:sp>
      <p:sp>
        <p:nvSpPr>
          <p:cNvPr id="7" name="Slide Number Placeholder 6">
            <a:extLst>
              <a:ext uri="{FF2B5EF4-FFF2-40B4-BE49-F238E27FC236}">
                <a16:creationId xmlns:a16="http://schemas.microsoft.com/office/drawing/2014/main" id="{466E79CD-3AE9-4E31-9E8D-F8DF212D441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11</a:t>
            </a:fld>
            <a:endParaRPr lang="en-US"/>
          </a:p>
        </p:txBody>
      </p:sp>
      <p:cxnSp>
        <p:nvCxnSpPr>
          <p:cNvPr id="22" name="Straight Connector 21">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378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13">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29" name="Rectangle 15">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ECF2F89-FB2F-4CAD-9ABC-72CFDC98B19A}"/>
              </a:ext>
            </a:extLst>
          </p:cNvPr>
          <p:cNvSpPr>
            <a:spLocks noGrp="1"/>
          </p:cNvSpPr>
          <p:nvPr>
            <p:ph type="title"/>
          </p:nvPr>
        </p:nvSpPr>
        <p:spPr>
          <a:xfrm>
            <a:off x="838200" y="698643"/>
            <a:ext cx="5243394" cy="2225532"/>
          </a:xfrm>
        </p:spPr>
        <p:txBody>
          <a:bodyPr vert="horz" lIns="91440" tIns="45720" rIns="91440" bIns="45720" rtlCol="0" anchor="t">
            <a:normAutofit/>
          </a:bodyPr>
          <a:lstStyle/>
          <a:p>
            <a:r>
              <a:rPr lang="en-US" sz="6000" kern="1200">
                <a:solidFill>
                  <a:schemeClr val="tx1"/>
                </a:solidFill>
                <a:latin typeface="+mj-lt"/>
                <a:ea typeface="+mj-ea"/>
                <a:cs typeface="+mj-cs"/>
              </a:rPr>
              <a:t>Story</a:t>
            </a:r>
          </a:p>
        </p:txBody>
      </p:sp>
      <p:cxnSp>
        <p:nvCxnSpPr>
          <p:cNvPr id="30" name="Straight Connector 17">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1"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4"/>
          </a:solidFill>
          <a:ln w="603" cap="flat">
            <a:noFill/>
            <a:prstDash val="solid"/>
            <a:miter/>
          </a:ln>
        </p:spPr>
        <p:txBody>
          <a:bodyPr rtlCol="0" anchor="ctr"/>
          <a:lstStyle/>
          <a:p>
            <a:endParaRPr lang="en-US"/>
          </a:p>
        </p:txBody>
      </p:sp>
      <p:sp>
        <p:nvSpPr>
          <p:cNvPr id="32"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solidFill>
          <a:ln w="422" cap="flat">
            <a:noFill/>
            <a:prstDash val="solid"/>
            <a:miter/>
          </a:ln>
        </p:spPr>
        <p:txBody>
          <a:bodyPr rtlCol="0" anchor="ctr"/>
          <a:lstStyle/>
          <a:p>
            <a:endParaRPr lang="en-US"/>
          </a:p>
        </p:txBody>
      </p:sp>
      <p:sp>
        <p:nvSpPr>
          <p:cNvPr id="3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4"/>
          </a:solidFill>
          <a:ln w="610" cap="flat">
            <a:noFill/>
            <a:prstDash val="solid"/>
            <a:miter/>
          </a:ln>
        </p:spPr>
        <p:txBody>
          <a:bodyPr rtlCol="0" anchor="ctr"/>
          <a:lstStyle/>
          <a:p>
            <a:endParaRPr lang="en-US"/>
          </a:p>
        </p:txBody>
      </p:sp>
      <p:pic>
        <p:nvPicPr>
          <p:cNvPr id="9" name="Picture 8">
            <a:extLst>
              <a:ext uri="{FF2B5EF4-FFF2-40B4-BE49-F238E27FC236}">
                <a16:creationId xmlns:a16="http://schemas.microsoft.com/office/drawing/2014/main" id="{8DB0EBAA-686A-4D45-BE4C-CB5DA45CD5B9}"/>
              </a:ext>
            </a:extLst>
          </p:cNvPr>
          <p:cNvPicPr>
            <a:picLocks noChangeAspect="1"/>
          </p:cNvPicPr>
          <p:nvPr/>
        </p:nvPicPr>
        <p:blipFill rotWithShape="1">
          <a:blip r:embed="rId2"/>
          <a:srcRect t="9894"/>
          <a:stretch/>
        </p:blipFill>
        <p:spPr>
          <a:xfrm>
            <a:off x="696684" y="1806846"/>
            <a:ext cx="7694300" cy="3899816"/>
          </a:xfrm>
          <a:prstGeom prst="rect">
            <a:avLst/>
          </a:prstGeom>
        </p:spPr>
      </p:pic>
      <p:sp>
        <p:nvSpPr>
          <p:cNvPr id="4" name="Content Placeholder 3">
            <a:extLst>
              <a:ext uri="{FF2B5EF4-FFF2-40B4-BE49-F238E27FC236}">
                <a16:creationId xmlns:a16="http://schemas.microsoft.com/office/drawing/2014/main" id="{0DD3597B-4303-4233-8E7E-C334DDDB5CA6}"/>
              </a:ext>
            </a:extLst>
          </p:cNvPr>
          <p:cNvSpPr>
            <a:spLocks noGrp="1"/>
          </p:cNvSpPr>
          <p:nvPr>
            <p:ph idx="1"/>
          </p:nvPr>
        </p:nvSpPr>
        <p:spPr>
          <a:xfrm>
            <a:off x="8610600" y="1060749"/>
            <a:ext cx="2743200" cy="4939361"/>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1800" b="0" i="0" dirty="0">
                <a:effectLst/>
              </a:rPr>
              <a:t>A story is a type of view. A story is composed of a set of scenes that are displayed in sequence over time. Stories can be used to provide your data with a visual narrative.</a:t>
            </a:r>
            <a:endParaRPr lang="en-US" sz="1800" dirty="0"/>
          </a:p>
        </p:txBody>
      </p:sp>
      <p:sp>
        <p:nvSpPr>
          <p:cNvPr id="5" name="Date Placeholder 4">
            <a:extLst>
              <a:ext uri="{FF2B5EF4-FFF2-40B4-BE49-F238E27FC236}">
                <a16:creationId xmlns:a16="http://schemas.microsoft.com/office/drawing/2014/main" id="{05F0BF4B-CD04-443C-8E5F-27B3D2225F65}"/>
              </a:ext>
            </a:extLst>
          </p:cNvPr>
          <p:cNvSpPr>
            <a:spLocks noGrp="1"/>
          </p:cNvSpPr>
          <p:nvPr>
            <p:ph type="dt" sz="half" idx="10"/>
          </p:nvPr>
        </p:nvSpPr>
        <p:spPr>
          <a:xfrm>
            <a:off x="808158" y="6127496"/>
            <a:ext cx="2743200" cy="365125"/>
          </a:xfrm>
        </p:spPr>
        <p:txBody>
          <a:bodyPr vert="horz" lIns="91440" tIns="45720" rIns="91440" bIns="45720" rtlCol="0" anchor="ctr">
            <a:normAutofit/>
          </a:bodyPr>
          <a:lstStyle/>
          <a:p>
            <a:r>
              <a:rPr lang="en-US" dirty="0"/>
              <a:t>27/4/2022</a:t>
            </a:r>
          </a:p>
        </p:txBody>
      </p:sp>
      <p:sp>
        <p:nvSpPr>
          <p:cNvPr id="6" name="Footer Placeholder 5">
            <a:extLst>
              <a:ext uri="{FF2B5EF4-FFF2-40B4-BE49-F238E27FC236}">
                <a16:creationId xmlns:a16="http://schemas.microsoft.com/office/drawing/2014/main" id="{6BC8ED04-BB9E-4124-A695-8771FDCD9F1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sz="1200" b="1" cap="all" spc="400" dirty="0">
                <a:solidFill>
                  <a:srgbClr val="002060"/>
                </a:solidFill>
                <a:latin typeface="+mn-lt"/>
              </a:rPr>
              <a:t>swiggy</a:t>
            </a:r>
            <a:endParaRPr lang="en-US" b="1" i="0" kern="1200" cap="all" spc="100" baseline="0" dirty="0">
              <a:latin typeface="+mn-lt"/>
              <a:ea typeface="+mn-ea"/>
              <a:cs typeface="+mn-cs"/>
            </a:endParaRPr>
          </a:p>
        </p:txBody>
      </p:sp>
      <p:sp>
        <p:nvSpPr>
          <p:cNvPr id="7" name="Slide Number Placeholder 6">
            <a:extLst>
              <a:ext uri="{FF2B5EF4-FFF2-40B4-BE49-F238E27FC236}">
                <a16:creationId xmlns:a16="http://schemas.microsoft.com/office/drawing/2014/main" id="{DBA8602D-E7B4-4356-9B02-F491B8BF63D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12</a:t>
            </a:fld>
            <a:endParaRPr lang="en-US"/>
          </a:p>
        </p:txBody>
      </p:sp>
    </p:spTree>
    <p:extLst>
      <p:ext uri="{BB962C8B-B14F-4D97-AF65-F5344CB8AC3E}">
        <p14:creationId xmlns:p14="http://schemas.microsoft.com/office/powerpoint/2010/main" val="374274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353C1207-D1C8-49E3-8837-E2B89D366FA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6B067B1-F4E5-4FDF-813D-C9E872E800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a:extLst>
              <a:ext uri="{FF2B5EF4-FFF2-40B4-BE49-F238E27FC236}">
                <a16:creationId xmlns:a16="http://schemas.microsoft.com/office/drawing/2014/main" id="{A25FED51-4F0A-451C-9238-A91B24877DC4}"/>
              </a:ext>
            </a:extLst>
          </p:cNvPr>
          <p:cNvPicPr>
            <a:picLocks noGrp="1" noChangeAspect="1"/>
          </p:cNvPicPr>
          <p:nvPr>
            <p:ph type="pic" sz="quarter" idx="13"/>
          </p:nvPr>
        </p:nvPicPr>
        <p:blipFill rotWithShape="1">
          <a:blip r:embed="rId2"/>
          <a:srcRect t="5570"/>
          <a:stretch/>
        </p:blipFill>
        <p:spPr>
          <a:xfrm>
            <a:off x="307775" y="447471"/>
            <a:ext cx="11576450" cy="6149091"/>
          </a:xfrm>
          <a:prstGeom prst="rect">
            <a:avLst/>
          </a:prstGeom>
        </p:spPr>
      </p:pic>
      <p:sp>
        <p:nvSpPr>
          <p:cNvPr id="5" name="Date Placeholder 4">
            <a:extLst>
              <a:ext uri="{FF2B5EF4-FFF2-40B4-BE49-F238E27FC236}">
                <a16:creationId xmlns:a16="http://schemas.microsoft.com/office/drawing/2014/main" id="{01E0B85F-7CD3-4AB0-9C36-62C449BA20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a:solidFill>
                  <a:srgbClr val="FFFFFF"/>
                </a:solidFill>
              </a:rPr>
              <a:t>9/3/20XX</a:t>
            </a:r>
          </a:p>
        </p:txBody>
      </p:sp>
      <p:sp>
        <p:nvSpPr>
          <p:cNvPr id="6" name="Footer Placeholder 5">
            <a:extLst>
              <a:ext uri="{FF2B5EF4-FFF2-40B4-BE49-F238E27FC236}">
                <a16:creationId xmlns:a16="http://schemas.microsoft.com/office/drawing/2014/main" id="{C4C4E00C-5D64-4301-9295-13FFEEFE34FF}"/>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b="1" i="0" kern="1200" cap="all" spc="100" baseline="0">
                <a:solidFill>
                  <a:srgbClr val="FFFFFF"/>
                </a:solidFill>
                <a:latin typeface="+mn-lt"/>
                <a:ea typeface="+mn-ea"/>
                <a:cs typeface="+mn-cs"/>
              </a:rPr>
              <a:t>Presentation Title</a:t>
            </a:r>
          </a:p>
        </p:txBody>
      </p:sp>
      <p:sp>
        <p:nvSpPr>
          <p:cNvPr id="7" name="Slide Number Placeholder 6">
            <a:extLst>
              <a:ext uri="{FF2B5EF4-FFF2-40B4-BE49-F238E27FC236}">
                <a16:creationId xmlns:a16="http://schemas.microsoft.com/office/drawing/2014/main" id="{0384E634-B6E7-42A2-A86A-2D462AD8F28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3123545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516091-8734-4612-9E35-9343E6D3C4E8}"/>
              </a:ext>
            </a:extLst>
          </p:cNvPr>
          <p:cNvSpPr>
            <a:spLocks noGrp="1"/>
          </p:cNvSpPr>
          <p:nvPr>
            <p:ph type="title"/>
          </p:nvPr>
        </p:nvSpPr>
        <p:spPr/>
        <p:txBody>
          <a:bodyPr>
            <a:normAutofit fontScale="90000"/>
          </a:bodyPr>
          <a:lstStyle/>
          <a:p>
            <a:r>
              <a:rPr lang="en-US" b="0" i="0" dirty="0">
                <a:solidFill>
                  <a:schemeClr val="tx2">
                    <a:lumMod val="90000"/>
                    <a:lumOff val="10000"/>
                  </a:schemeClr>
                </a:solidFill>
                <a:effectLst/>
                <a:latin typeface="IBM Plex Sans" panose="020B0503050203000203" pitchFamily="34" charset="0"/>
              </a:rPr>
              <a:t>What is a scene?</a:t>
            </a:r>
            <a:br>
              <a:rPr lang="en-US" b="0" i="0" dirty="0">
                <a:solidFill>
                  <a:schemeClr val="tx2">
                    <a:lumMod val="90000"/>
                    <a:lumOff val="10000"/>
                  </a:schemeClr>
                </a:solidFill>
                <a:effectLst/>
                <a:latin typeface="IBM Plex Sans" panose="020B0503050203000203" pitchFamily="34" charset="0"/>
              </a:rPr>
            </a:br>
            <a:endParaRPr lang="en-IN" dirty="0">
              <a:solidFill>
                <a:schemeClr val="tx2">
                  <a:lumMod val="90000"/>
                  <a:lumOff val="10000"/>
                </a:schemeClr>
              </a:solidFill>
            </a:endParaRPr>
          </a:p>
        </p:txBody>
      </p:sp>
      <p:sp>
        <p:nvSpPr>
          <p:cNvPr id="4" name="Content Placeholder 3">
            <a:extLst>
              <a:ext uri="{FF2B5EF4-FFF2-40B4-BE49-F238E27FC236}">
                <a16:creationId xmlns:a16="http://schemas.microsoft.com/office/drawing/2014/main" id="{7BAA9033-CAF6-4B50-BD16-329637D2FD5F}"/>
              </a:ext>
            </a:extLst>
          </p:cNvPr>
          <p:cNvSpPr>
            <a:spLocks noGrp="1"/>
          </p:cNvSpPr>
          <p:nvPr>
            <p:ph idx="1"/>
          </p:nvPr>
        </p:nvSpPr>
        <p:spPr>
          <a:xfrm>
            <a:off x="804672" y="2060868"/>
            <a:ext cx="6190488" cy="3346704"/>
          </a:xfrm>
        </p:spPr>
        <p:txBody>
          <a:bodyPr>
            <a:normAutofit/>
          </a:bodyPr>
          <a:lstStyle/>
          <a:p>
            <a:pPr algn="l" fontAlgn="base"/>
            <a:r>
              <a:rPr lang="en-US" sz="2500" b="0" i="0" dirty="0">
                <a:solidFill>
                  <a:srgbClr val="161616"/>
                </a:solidFill>
                <a:effectLst/>
                <a:latin typeface="IBM Plex Sans" panose="020B0503050203000203" pitchFamily="34" charset="0"/>
              </a:rPr>
              <a:t>A scene can be considered as a container for a sequence of objects, such as widgets, data, or animations. The objects in a scene are also placed into a timeline, which dictates when the objects appear in the scene.</a:t>
            </a:r>
          </a:p>
          <a:p>
            <a:endParaRPr lang="en-IN" sz="2500" dirty="0"/>
          </a:p>
        </p:txBody>
      </p:sp>
      <p:sp>
        <p:nvSpPr>
          <p:cNvPr id="5" name="Date Placeholder 4">
            <a:extLst>
              <a:ext uri="{FF2B5EF4-FFF2-40B4-BE49-F238E27FC236}">
                <a16:creationId xmlns:a16="http://schemas.microsoft.com/office/drawing/2014/main" id="{BC0AB04C-FDF3-4505-A164-BE1E708EDC45}"/>
              </a:ext>
            </a:extLst>
          </p:cNvPr>
          <p:cNvSpPr>
            <a:spLocks noGrp="1"/>
          </p:cNvSpPr>
          <p:nvPr>
            <p:ph type="dt" sz="half" idx="10"/>
          </p:nvPr>
        </p:nvSpPr>
        <p:spPr/>
        <p:txBody>
          <a:bodyPr/>
          <a:lstStyle/>
          <a:p>
            <a:r>
              <a:rPr lang="en-US" dirty="0"/>
              <a:t>27/4/2022</a:t>
            </a:r>
          </a:p>
        </p:txBody>
      </p:sp>
      <p:sp>
        <p:nvSpPr>
          <p:cNvPr id="6" name="Footer Placeholder 5">
            <a:extLst>
              <a:ext uri="{FF2B5EF4-FFF2-40B4-BE49-F238E27FC236}">
                <a16:creationId xmlns:a16="http://schemas.microsoft.com/office/drawing/2014/main" id="{64BA8902-98A3-403A-91DD-F00012740CCE}"/>
              </a:ext>
            </a:extLst>
          </p:cNvPr>
          <p:cNvSpPr>
            <a:spLocks noGrp="1"/>
          </p:cNvSpPr>
          <p:nvPr>
            <p:ph type="ftr" sz="quarter" idx="11"/>
          </p:nvPr>
        </p:nvSpPr>
        <p:spPr/>
        <p:txBody>
          <a:bodyPr/>
          <a:lstStyle/>
          <a:p>
            <a:r>
              <a:rPr lang="en-US" sz="1200" b="1" cap="all" spc="400" dirty="0">
                <a:solidFill>
                  <a:srgbClr val="002060"/>
                </a:solidFill>
                <a:latin typeface="+mn-lt"/>
              </a:rPr>
              <a:t>swiggy</a:t>
            </a:r>
            <a:endParaRPr lang="en-US" dirty="0"/>
          </a:p>
        </p:txBody>
      </p:sp>
      <p:sp>
        <p:nvSpPr>
          <p:cNvPr id="7" name="Slide Number Placeholder 6">
            <a:extLst>
              <a:ext uri="{FF2B5EF4-FFF2-40B4-BE49-F238E27FC236}">
                <a16:creationId xmlns:a16="http://schemas.microsoft.com/office/drawing/2014/main" id="{3C6CAC0C-52CF-40AC-A833-3979D9994D31}"/>
              </a:ext>
            </a:extLst>
          </p:cNvPr>
          <p:cNvSpPr>
            <a:spLocks noGrp="1"/>
          </p:cNvSpPr>
          <p:nvPr>
            <p:ph type="sldNum" sz="quarter" idx="12"/>
          </p:nvPr>
        </p:nvSpPr>
        <p:spPr/>
        <p:txBody>
          <a:bodyPr/>
          <a:lstStyle/>
          <a:p>
            <a:fld id="{D8DA9DAA-006C-4F4B-980E-E3DF019B24E2}" type="slidenum">
              <a:rPr lang="en-US" smtClean="0"/>
              <a:pPr/>
              <a:t>14</a:t>
            </a:fld>
            <a:endParaRPr lang="en-US" dirty="0"/>
          </a:p>
        </p:txBody>
      </p:sp>
    </p:spTree>
    <p:extLst>
      <p:ext uri="{BB962C8B-B14F-4D97-AF65-F5344CB8AC3E}">
        <p14:creationId xmlns:p14="http://schemas.microsoft.com/office/powerpoint/2010/main" val="553358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752997-594A-46E5-A48B-6A50EE2ED47B}"/>
              </a:ext>
            </a:extLst>
          </p:cNvPr>
          <p:cNvSpPr>
            <a:spLocks noGrp="1"/>
          </p:cNvSpPr>
          <p:nvPr>
            <p:ph type="title"/>
          </p:nvPr>
        </p:nvSpPr>
        <p:spPr>
          <a:xfrm>
            <a:off x="804671" y="1335024"/>
            <a:ext cx="6502645" cy="1179576"/>
          </a:xfrm>
        </p:spPr>
        <p:txBody>
          <a:bodyPr>
            <a:normAutofit fontScale="90000"/>
          </a:bodyPr>
          <a:lstStyle/>
          <a:p>
            <a:r>
              <a:rPr lang="en-US" b="0" i="0" dirty="0">
                <a:solidFill>
                  <a:schemeClr val="tx2">
                    <a:lumMod val="90000"/>
                    <a:lumOff val="10000"/>
                  </a:schemeClr>
                </a:solidFill>
                <a:effectLst/>
                <a:latin typeface="IBM Plex Sans" panose="020B0503050203000203" pitchFamily="34" charset="0"/>
              </a:rPr>
              <a:t>What are animations?</a:t>
            </a:r>
            <a:br>
              <a:rPr lang="en-US" b="0" i="0" dirty="0">
                <a:solidFill>
                  <a:schemeClr val="tx2">
                    <a:lumMod val="90000"/>
                    <a:lumOff val="10000"/>
                  </a:schemeClr>
                </a:solidFill>
                <a:effectLst/>
                <a:latin typeface="IBM Plex Sans" panose="020B0503050203000203" pitchFamily="34" charset="0"/>
              </a:rPr>
            </a:br>
            <a:endParaRPr lang="en-IN" dirty="0">
              <a:solidFill>
                <a:schemeClr val="tx2">
                  <a:lumMod val="90000"/>
                  <a:lumOff val="10000"/>
                </a:schemeClr>
              </a:solidFill>
            </a:endParaRPr>
          </a:p>
        </p:txBody>
      </p:sp>
      <p:sp>
        <p:nvSpPr>
          <p:cNvPr id="4" name="Content Placeholder 3">
            <a:extLst>
              <a:ext uri="{FF2B5EF4-FFF2-40B4-BE49-F238E27FC236}">
                <a16:creationId xmlns:a16="http://schemas.microsoft.com/office/drawing/2014/main" id="{EF15C120-2410-44B8-9CCF-7F6E5BE4DD0A}"/>
              </a:ext>
            </a:extLst>
          </p:cNvPr>
          <p:cNvSpPr>
            <a:spLocks noGrp="1"/>
          </p:cNvSpPr>
          <p:nvPr>
            <p:ph idx="1"/>
          </p:nvPr>
        </p:nvSpPr>
        <p:spPr>
          <a:xfrm>
            <a:off x="804671" y="2305234"/>
            <a:ext cx="6190488" cy="3346704"/>
          </a:xfrm>
        </p:spPr>
        <p:txBody>
          <a:bodyPr>
            <a:normAutofit/>
          </a:bodyPr>
          <a:lstStyle/>
          <a:p>
            <a:pPr algn="l" fontAlgn="base"/>
            <a:r>
              <a:rPr lang="en-US" sz="2500" b="0" i="0" dirty="0">
                <a:effectLst/>
                <a:latin typeface="IBM Plex Sans" panose="020B0503050203000203" pitchFamily="34" charset="0"/>
              </a:rPr>
              <a:t>Animations are one of the properties that a widget can have. By using animations, you can have define how widgets enter and exit your scenes.</a:t>
            </a:r>
          </a:p>
          <a:p>
            <a:endParaRPr lang="en-IN" sz="2500" dirty="0"/>
          </a:p>
        </p:txBody>
      </p:sp>
      <p:sp>
        <p:nvSpPr>
          <p:cNvPr id="5" name="Date Placeholder 4">
            <a:extLst>
              <a:ext uri="{FF2B5EF4-FFF2-40B4-BE49-F238E27FC236}">
                <a16:creationId xmlns:a16="http://schemas.microsoft.com/office/drawing/2014/main" id="{B59550AB-486A-4F84-9006-B753E3BD020E}"/>
              </a:ext>
            </a:extLst>
          </p:cNvPr>
          <p:cNvSpPr>
            <a:spLocks noGrp="1"/>
          </p:cNvSpPr>
          <p:nvPr>
            <p:ph type="dt" sz="half" idx="10"/>
          </p:nvPr>
        </p:nvSpPr>
        <p:spPr/>
        <p:txBody>
          <a:bodyPr/>
          <a:lstStyle/>
          <a:p>
            <a:r>
              <a:rPr lang="en-US" dirty="0"/>
              <a:t>27/4/2022</a:t>
            </a:r>
          </a:p>
        </p:txBody>
      </p:sp>
      <p:sp>
        <p:nvSpPr>
          <p:cNvPr id="6" name="Footer Placeholder 5">
            <a:extLst>
              <a:ext uri="{FF2B5EF4-FFF2-40B4-BE49-F238E27FC236}">
                <a16:creationId xmlns:a16="http://schemas.microsoft.com/office/drawing/2014/main" id="{C073F53E-E294-4B58-A0D3-E28370EFCD62}"/>
              </a:ext>
            </a:extLst>
          </p:cNvPr>
          <p:cNvSpPr>
            <a:spLocks noGrp="1"/>
          </p:cNvSpPr>
          <p:nvPr>
            <p:ph type="ftr" sz="quarter" idx="11"/>
          </p:nvPr>
        </p:nvSpPr>
        <p:spPr/>
        <p:txBody>
          <a:bodyPr/>
          <a:lstStyle/>
          <a:p>
            <a:r>
              <a:rPr lang="en-US" sz="1200" b="1" cap="all" spc="400" dirty="0">
                <a:solidFill>
                  <a:srgbClr val="002060"/>
                </a:solidFill>
                <a:latin typeface="+mn-lt"/>
              </a:rPr>
              <a:t>swiggy</a:t>
            </a:r>
            <a:endParaRPr lang="en-US" dirty="0"/>
          </a:p>
        </p:txBody>
      </p:sp>
      <p:sp>
        <p:nvSpPr>
          <p:cNvPr id="7" name="Slide Number Placeholder 6">
            <a:extLst>
              <a:ext uri="{FF2B5EF4-FFF2-40B4-BE49-F238E27FC236}">
                <a16:creationId xmlns:a16="http://schemas.microsoft.com/office/drawing/2014/main" id="{9453A7E9-D6A1-4EB3-861B-C20EF713967A}"/>
              </a:ext>
            </a:extLst>
          </p:cNvPr>
          <p:cNvSpPr>
            <a:spLocks noGrp="1"/>
          </p:cNvSpPr>
          <p:nvPr>
            <p:ph type="sldNum" sz="quarter" idx="12"/>
          </p:nvPr>
        </p:nvSpPr>
        <p:spPr/>
        <p:txBody>
          <a:bodyPr/>
          <a:lstStyle/>
          <a:p>
            <a:fld id="{D8DA9DAA-006C-4F4B-980E-E3DF019B24E2}" type="slidenum">
              <a:rPr lang="en-US" smtClean="0"/>
              <a:pPr/>
              <a:t>15</a:t>
            </a:fld>
            <a:endParaRPr lang="en-US" dirty="0"/>
          </a:p>
        </p:txBody>
      </p:sp>
    </p:spTree>
    <p:extLst>
      <p:ext uri="{BB962C8B-B14F-4D97-AF65-F5344CB8AC3E}">
        <p14:creationId xmlns:p14="http://schemas.microsoft.com/office/powerpoint/2010/main" val="1920968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496BA9-2792-4869-8FEC-881EDB3E3233}"/>
              </a:ext>
            </a:extLst>
          </p:cNvPr>
          <p:cNvSpPr>
            <a:spLocks noGrp="1"/>
          </p:cNvSpPr>
          <p:nvPr>
            <p:ph type="title"/>
          </p:nvPr>
        </p:nvSpPr>
        <p:spPr>
          <a:xfrm>
            <a:off x="473075" y="1461770"/>
            <a:ext cx="7503756" cy="1179576"/>
          </a:xfrm>
        </p:spPr>
        <p:txBody>
          <a:bodyPr>
            <a:noAutofit/>
          </a:bodyPr>
          <a:lstStyle/>
          <a:p>
            <a:r>
              <a:rPr lang="en-US" sz="4000" dirty="0"/>
              <a:t>How is a story different from a dashboard?</a:t>
            </a:r>
            <a:br>
              <a:rPr lang="en-US" sz="4000" dirty="0"/>
            </a:br>
            <a:endParaRPr lang="en-IN" sz="4000" dirty="0"/>
          </a:p>
        </p:txBody>
      </p:sp>
      <p:sp>
        <p:nvSpPr>
          <p:cNvPr id="4" name="Content Placeholder 3">
            <a:extLst>
              <a:ext uri="{FF2B5EF4-FFF2-40B4-BE49-F238E27FC236}">
                <a16:creationId xmlns:a16="http://schemas.microsoft.com/office/drawing/2014/main" id="{6DE7EB7D-08A3-419D-BDAD-69B586004C9A}"/>
              </a:ext>
            </a:extLst>
          </p:cNvPr>
          <p:cNvSpPr>
            <a:spLocks noGrp="1"/>
          </p:cNvSpPr>
          <p:nvPr>
            <p:ph idx="1"/>
          </p:nvPr>
        </p:nvSpPr>
        <p:spPr>
          <a:xfrm>
            <a:off x="614627" y="2202758"/>
            <a:ext cx="6190488" cy="3346704"/>
          </a:xfrm>
        </p:spPr>
        <p:txBody>
          <a:bodyPr>
            <a:normAutofit fontScale="92500" lnSpcReduction="20000"/>
          </a:bodyPr>
          <a:lstStyle/>
          <a:p>
            <a:r>
              <a:rPr lang="en-US" dirty="0"/>
              <a:t>Stories are similar to dashboards because they also use visualizations to share your insights. Stories differ from dashboards because they provide an over-time narrative and can convey a conclusion or recommendation.</a:t>
            </a:r>
          </a:p>
          <a:p>
            <a:endParaRPr lang="en-US" dirty="0"/>
          </a:p>
          <a:p>
            <a:r>
              <a:rPr lang="en-US" dirty="0"/>
              <a:t>For example, each scene can contain an analysis, insight, or piece of information that is revealed as the viewer plays the scenes in the story. The scenes build upon each other until the final scene, which provides a conclusion or summary.</a:t>
            </a:r>
            <a:endParaRPr lang="en-IN" dirty="0"/>
          </a:p>
        </p:txBody>
      </p:sp>
      <p:sp>
        <p:nvSpPr>
          <p:cNvPr id="5" name="Date Placeholder 4">
            <a:extLst>
              <a:ext uri="{FF2B5EF4-FFF2-40B4-BE49-F238E27FC236}">
                <a16:creationId xmlns:a16="http://schemas.microsoft.com/office/drawing/2014/main" id="{F37CA41D-25A9-4D0D-9F05-069122D998A6}"/>
              </a:ext>
            </a:extLst>
          </p:cNvPr>
          <p:cNvSpPr>
            <a:spLocks noGrp="1"/>
          </p:cNvSpPr>
          <p:nvPr>
            <p:ph type="dt" sz="half" idx="10"/>
          </p:nvPr>
        </p:nvSpPr>
        <p:spPr/>
        <p:txBody>
          <a:bodyPr/>
          <a:lstStyle/>
          <a:p>
            <a:r>
              <a:rPr lang="en-US" dirty="0"/>
              <a:t>27/4/2022</a:t>
            </a:r>
          </a:p>
        </p:txBody>
      </p:sp>
      <p:sp>
        <p:nvSpPr>
          <p:cNvPr id="6" name="Footer Placeholder 5">
            <a:extLst>
              <a:ext uri="{FF2B5EF4-FFF2-40B4-BE49-F238E27FC236}">
                <a16:creationId xmlns:a16="http://schemas.microsoft.com/office/drawing/2014/main" id="{D1E0C08D-50AD-4BF1-860C-AF5924E82EDC}"/>
              </a:ext>
            </a:extLst>
          </p:cNvPr>
          <p:cNvSpPr>
            <a:spLocks noGrp="1"/>
          </p:cNvSpPr>
          <p:nvPr>
            <p:ph type="ftr" sz="quarter" idx="11"/>
          </p:nvPr>
        </p:nvSpPr>
        <p:spPr/>
        <p:txBody>
          <a:bodyPr/>
          <a:lstStyle/>
          <a:p>
            <a:r>
              <a:rPr lang="en-US" sz="1200" b="1" cap="all" spc="400" dirty="0">
                <a:solidFill>
                  <a:srgbClr val="002060"/>
                </a:solidFill>
                <a:latin typeface="+mn-lt"/>
              </a:rPr>
              <a:t>swiggy</a:t>
            </a:r>
            <a:endParaRPr lang="en-US" dirty="0"/>
          </a:p>
        </p:txBody>
      </p:sp>
      <p:sp>
        <p:nvSpPr>
          <p:cNvPr id="7" name="Slide Number Placeholder 6">
            <a:extLst>
              <a:ext uri="{FF2B5EF4-FFF2-40B4-BE49-F238E27FC236}">
                <a16:creationId xmlns:a16="http://schemas.microsoft.com/office/drawing/2014/main" id="{8D271A1B-DE8F-4F58-81D0-4CFFEE16E423}"/>
              </a:ext>
            </a:extLst>
          </p:cNvPr>
          <p:cNvSpPr>
            <a:spLocks noGrp="1"/>
          </p:cNvSpPr>
          <p:nvPr>
            <p:ph type="sldNum" sz="quarter" idx="12"/>
          </p:nvPr>
        </p:nvSpPr>
        <p:spPr/>
        <p:txBody>
          <a:bodyPr/>
          <a:lstStyle/>
          <a:p>
            <a:fld id="{D8DA9DAA-006C-4F4B-980E-E3DF019B24E2}" type="slidenum">
              <a:rPr lang="en-US" smtClean="0"/>
              <a:pPr/>
              <a:t>16</a:t>
            </a:fld>
            <a:endParaRPr lang="en-US" dirty="0"/>
          </a:p>
        </p:txBody>
      </p:sp>
    </p:spTree>
    <p:extLst>
      <p:ext uri="{BB962C8B-B14F-4D97-AF65-F5344CB8AC3E}">
        <p14:creationId xmlns:p14="http://schemas.microsoft.com/office/powerpoint/2010/main" val="3521324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EFB369-6E22-429A-96C0-A610AE36D364}"/>
              </a:ext>
            </a:extLst>
          </p:cNvPr>
          <p:cNvSpPr>
            <a:spLocks noGrp="1"/>
          </p:cNvSpPr>
          <p:nvPr>
            <p:ph type="title"/>
          </p:nvPr>
        </p:nvSpPr>
        <p:spPr>
          <a:xfrm>
            <a:off x="396951" y="2591735"/>
            <a:ext cx="8339328" cy="467521"/>
          </a:xfrm>
        </p:spPr>
        <p:txBody>
          <a:bodyPr>
            <a:normAutofit fontScale="90000"/>
          </a:bodyPr>
          <a:lstStyle/>
          <a:p>
            <a:r>
              <a:rPr lang="en-US" b="0" i="0" dirty="0">
                <a:solidFill>
                  <a:srgbClr val="7030A0"/>
                </a:solidFill>
                <a:effectLst/>
                <a:latin typeface="IBM Plex Sans" panose="020B0503050203000203" pitchFamily="34" charset="0"/>
              </a:rPr>
              <a:t>What can I use to assemble a story?</a:t>
            </a:r>
            <a:br>
              <a:rPr lang="en-US" b="0" i="0" dirty="0">
                <a:solidFill>
                  <a:srgbClr val="161616"/>
                </a:solidFill>
                <a:effectLst/>
                <a:latin typeface="IBM Plex Sans" panose="020B0503050203000203" pitchFamily="34" charset="0"/>
              </a:rPr>
            </a:br>
            <a:endParaRPr lang="en-IN" dirty="0"/>
          </a:p>
        </p:txBody>
      </p:sp>
      <p:sp>
        <p:nvSpPr>
          <p:cNvPr id="4" name="Content Placeholder 3">
            <a:extLst>
              <a:ext uri="{FF2B5EF4-FFF2-40B4-BE49-F238E27FC236}">
                <a16:creationId xmlns:a16="http://schemas.microsoft.com/office/drawing/2014/main" id="{2ACD7329-EA7F-42EF-9296-BB3F8890D44B}"/>
              </a:ext>
            </a:extLst>
          </p:cNvPr>
          <p:cNvSpPr>
            <a:spLocks noGrp="1"/>
          </p:cNvSpPr>
          <p:nvPr>
            <p:ph idx="1"/>
          </p:nvPr>
        </p:nvSpPr>
        <p:spPr>
          <a:xfrm>
            <a:off x="396951" y="2600110"/>
            <a:ext cx="6190488" cy="3346704"/>
          </a:xfrm>
        </p:spPr>
        <p:txBody>
          <a:bodyPr>
            <a:normAutofit/>
          </a:bodyPr>
          <a:lstStyle/>
          <a:p>
            <a:pPr algn="l" fontAlgn="base"/>
            <a:r>
              <a:rPr lang="en-US" sz="2500" b="0" i="0" dirty="0">
                <a:solidFill>
                  <a:srgbClr val="161616"/>
                </a:solidFill>
                <a:effectLst/>
                <a:latin typeface="Times New Roman" panose="02020603050405020304" pitchFamily="18" charset="0"/>
                <a:cs typeface="Times New Roman" panose="02020603050405020304" pitchFamily="18" charset="0"/>
              </a:rPr>
              <a:t>You can add the following to your scenes when creating a story:</a:t>
            </a:r>
          </a:p>
          <a:p>
            <a:pPr algn="l" fontAlgn="base">
              <a:buFont typeface="Arial" panose="020B0604020202020204" pitchFamily="34" charset="0"/>
              <a:buChar char="•"/>
            </a:pPr>
            <a:r>
              <a:rPr lang="en-US" sz="2500" b="0" i="0" dirty="0">
                <a:solidFill>
                  <a:srgbClr val="161616"/>
                </a:solidFill>
                <a:effectLst/>
                <a:latin typeface="Times New Roman" panose="02020603050405020304" pitchFamily="18" charset="0"/>
                <a:cs typeface="Times New Roman" panose="02020603050405020304" pitchFamily="18" charset="0"/>
              </a:rPr>
              <a:t>Visualizations from your collection of pins</a:t>
            </a:r>
          </a:p>
          <a:p>
            <a:pPr algn="l" fontAlgn="base">
              <a:buFont typeface="Arial" panose="020B0604020202020204" pitchFamily="34" charset="0"/>
              <a:buChar char="•"/>
            </a:pPr>
            <a:r>
              <a:rPr lang="en-US" sz="2500" b="0" i="0" dirty="0">
                <a:solidFill>
                  <a:srgbClr val="161616"/>
                </a:solidFill>
                <a:effectLst/>
                <a:latin typeface="Times New Roman" panose="02020603050405020304" pitchFamily="18" charset="0"/>
                <a:cs typeface="Times New Roman" panose="02020603050405020304" pitchFamily="18" charset="0"/>
              </a:rPr>
              <a:t>New visualizations from your data set</a:t>
            </a:r>
          </a:p>
          <a:p>
            <a:pPr algn="l" fontAlgn="base">
              <a:buFont typeface="Arial" panose="020B0604020202020204" pitchFamily="34" charset="0"/>
              <a:buChar char="•"/>
            </a:pPr>
            <a:r>
              <a:rPr lang="en-US" sz="2500" b="0" i="0" dirty="0">
                <a:solidFill>
                  <a:srgbClr val="161616"/>
                </a:solidFill>
                <a:effectLst/>
                <a:latin typeface="Times New Roman" panose="02020603050405020304" pitchFamily="18" charset="0"/>
                <a:cs typeface="Times New Roman" panose="02020603050405020304" pitchFamily="18" charset="0"/>
              </a:rPr>
              <a:t>Text, media, web pages, images, and shapes</a:t>
            </a:r>
          </a:p>
          <a:p>
            <a:endParaRPr lang="en-IN" sz="2500" dirty="0">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691FB5AB-069F-468E-84D4-55A9BD551617}"/>
              </a:ext>
            </a:extLst>
          </p:cNvPr>
          <p:cNvSpPr>
            <a:spLocks noGrp="1"/>
          </p:cNvSpPr>
          <p:nvPr>
            <p:ph type="dt" sz="half" idx="10"/>
          </p:nvPr>
        </p:nvSpPr>
        <p:spPr/>
        <p:txBody>
          <a:bodyPr/>
          <a:lstStyle/>
          <a:p>
            <a:r>
              <a:rPr lang="en-US" dirty="0"/>
              <a:t>27/4/2022</a:t>
            </a:r>
          </a:p>
        </p:txBody>
      </p:sp>
      <p:sp>
        <p:nvSpPr>
          <p:cNvPr id="6" name="Footer Placeholder 5">
            <a:extLst>
              <a:ext uri="{FF2B5EF4-FFF2-40B4-BE49-F238E27FC236}">
                <a16:creationId xmlns:a16="http://schemas.microsoft.com/office/drawing/2014/main" id="{E0840448-1347-439E-8822-840F5C889643}"/>
              </a:ext>
            </a:extLst>
          </p:cNvPr>
          <p:cNvSpPr>
            <a:spLocks noGrp="1"/>
          </p:cNvSpPr>
          <p:nvPr>
            <p:ph type="ftr" sz="quarter" idx="11"/>
          </p:nvPr>
        </p:nvSpPr>
        <p:spPr/>
        <p:txBody>
          <a:bodyPr/>
          <a:lstStyle/>
          <a:p>
            <a:r>
              <a:rPr lang="en-US" sz="1200" b="1" cap="all" spc="400" dirty="0">
                <a:solidFill>
                  <a:srgbClr val="002060"/>
                </a:solidFill>
                <a:latin typeface="+mn-lt"/>
              </a:rPr>
              <a:t>swiggy</a:t>
            </a:r>
            <a:endParaRPr lang="en-US" dirty="0"/>
          </a:p>
        </p:txBody>
      </p:sp>
      <p:sp>
        <p:nvSpPr>
          <p:cNvPr id="7" name="Slide Number Placeholder 6">
            <a:extLst>
              <a:ext uri="{FF2B5EF4-FFF2-40B4-BE49-F238E27FC236}">
                <a16:creationId xmlns:a16="http://schemas.microsoft.com/office/drawing/2014/main" id="{E6E92F39-E163-4AF4-B86A-198AA53C421C}"/>
              </a:ext>
            </a:extLst>
          </p:cNvPr>
          <p:cNvSpPr>
            <a:spLocks noGrp="1"/>
          </p:cNvSpPr>
          <p:nvPr>
            <p:ph type="sldNum" sz="quarter" idx="12"/>
          </p:nvPr>
        </p:nvSpPr>
        <p:spPr/>
        <p:txBody>
          <a:bodyPr/>
          <a:lstStyle/>
          <a:p>
            <a:fld id="{D8DA9DAA-006C-4F4B-980E-E3DF019B24E2}" type="slidenum">
              <a:rPr lang="en-US" smtClean="0"/>
              <a:pPr/>
              <a:t>17</a:t>
            </a:fld>
            <a:endParaRPr lang="en-US" dirty="0"/>
          </a:p>
        </p:txBody>
      </p:sp>
    </p:spTree>
    <p:extLst>
      <p:ext uri="{BB962C8B-B14F-4D97-AF65-F5344CB8AC3E}">
        <p14:creationId xmlns:p14="http://schemas.microsoft.com/office/powerpoint/2010/main" val="10024199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D1B787A8-0D67-4B7E-9B48-86BD906AB6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9FB580A-BA0E-4D5E-90F4-C42767A78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C1DFD79-E8D4-408B-B3F4-E4CC69A288F3}"/>
              </a:ext>
            </a:extLst>
          </p:cNvPr>
          <p:cNvSpPr>
            <a:spLocks noGrp="1"/>
          </p:cNvSpPr>
          <p:nvPr>
            <p:ph type="title"/>
          </p:nvPr>
        </p:nvSpPr>
        <p:spPr>
          <a:xfrm>
            <a:off x="1256275" y="3655371"/>
            <a:ext cx="9679449" cy="1463136"/>
          </a:xfrm>
        </p:spPr>
        <p:txBody>
          <a:bodyPr vert="horz" lIns="91440" tIns="45720" rIns="91440" bIns="45720" rtlCol="0" anchor="b">
            <a:normAutofit/>
          </a:bodyPr>
          <a:lstStyle/>
          <a:p>
            <a:pPr algn="l"/>
            <a:r>
              <a:rPr lang="en-US" sz="6000" b="1" i="0" kern="1200" cap="all" baseline="0">
                <a:latin typeface="+mj-lt"/>
                <a:ea typeface="+mj-ea"/>
                <a:cs typeface="+mj-cs"/>
              </a:rPr>
              <a:t>Conclusion</a:t>
            </a:r>
          </a:p>
        </p:txBody>
      </p:sp>
      <p:sp>
        <p:nvSpPr>
          <p:cNvPr id="8" name="Footer Placeholder 7">
            <a:extLst>
              <a:ext uri="{FF2B5EF4-FFF2-40B4-BE49-F238E27FC236}">
                <a16:creationId xmlns:a16="http://schemas.microsoft.com/office/drawing/2014/main" id="{A02154E2-1ED9-40E6-BBE3-FDE11F90C91E}"/>
              </a:ext>
            </a:extLst>
          </p:cNvPr>
          <p:cNvSpPr>
            <a:spLocks noGrp="1"/>
          </p:cNvSpPr>
          <p:nvPr>
            <p:ph type="ftr" sz="quarter" idx="11"/>
          </p:nvPr>
        </p:nvSpPr>
        <p:spPr>
          <a:xfrm>
            <a:off x="8505757" y="363413"/>
            <a:ext cx="3633923" cy="365125"/>
          </a:xfrm>
        </p:spPr>
        <p:txBody>
          <a:bodyPr vert="horz" lIns="91440" tIns="45720" rIns="91440" bIns="45720" rtlCol="0" anchor="ctr">
            <a:normAutofit/>
          </a:bodyPr>
          <a:lstStyle/>
          <a:p>
            <a:pPr>
              <a:spcAft>
                <a:spcPts val="600"/>
              </a:spcAft>
            </a:pPr>
            <a:r>
              <a:rPr lang="en-US" sz="1200" b="1" cap="all" spc="400" dirty="0">
                <a:solidFill>
                  <a:srgbClr val="002060"/>
                </a:solidFill>
                <a:latin typeface="+mn-lt"/>
              </a:rPr>
              <a:t>swiggy</a:t>
            </a:r>
            <a:endParaRPr lang="en-US" b="1" i="0" kern="1200" cap="all" spc="100" baseline="0" dirty="0">
              <a:latin typeface="+mn-lt"/>
              <a:ea typeface="+mn-ea"/>
              <a:cs typeface="+mn-cs"/>
            </a:endParaRPr>
          </a:p>
        </p:txBody>
      </p:sp>
      <p:pic>
        <p:nvPicPr>
          <p:cNvPr id="13" name="Graphic 12" descr="Gavel">
            <a:extLst>
              <a:ext uri="{FF2B5EF4-FFF2-40B4-BE49-F238E27FC236}">
                <a16:creationId xmlns:a16="http://schemas.microsoft.com/office/drawing/2014/main" id="{DD9E43B8-4148-3A94-AA3B-85D4EF38AA7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91995" y="820991"/>
            <a:ext cx="2608009" cy="2608009"/>
          </a:xfrm>
          <a:prstGeom prst="rect">
            <a:avLst/>
          </a:prstGeom>
        </p:spPr>
      </p:pic>
      <p:sp>
        <p:nvSpPr>
          <p:cNvPr id="7" name="Date Placeholder 6">
            <a:extLst>
              <a:ext uri="{FF2B5EF4-FFF2-40B4-BE49-F238E27FC236}">
                <a16:creationId xmlns:a16="http://schemas.microsoft.com/office/drawing/2014/main" id="{8B9A383C-0F13-446E-A887-6296F6636B51}"/>
              </a:ext>
            </a:extLst>
          </p:cNvPr>
          <p:cNvSpPr>
            <a:spLocks noGrp="1"/>
          </p:cNvSpPr>
          <p:nvPr>
            <p:ph type="dt" sz="half" idx="10"/>
          </p:nvPr>
        </p:nvSpPr>
        <p:spPr>
          <a:xfrm>
            <a:off x="661988" y="6133917"/>
            <a:ext cx="2743200" cy="365125"/>
          </a:xfrm>
        </p:spPr>
        <p:txBody>
          <a:bodyPr vert="horz" lIns="91440" tIns="45720" rIns="91440" bIns="45720" rtlCol="0" anchor="ctr">
            <a:normAutofit/>
          </a:bodyPr>
          <a:lstStyle/>
          <a:p>
            <a:r>
              <a:rPr lang="en-US" dirty="0"/>
              <a:t>27/4/2022</a:t>
            </a:r>
          </a:p>
        </p:txBody>
      </p:sp>
      <p:sp>
        <p:nvSpPr>
          <p:cNvPr id="9" name="Slide Number Placeholder 8">
            <a:extLst>
              <a:ext uri="{FF2B5EF4-FFF2-40B4-BE49-F238E27FC236}">
                <a16:creationId xmlns:a16="http://schemas.microsoft.com/office/drawing/2014/main" id="{6FBBF8B4-152C-474C-81E2-747140756EEE}"/>
              </a:ext>
            </a:extLst>
          </p:cNvPr>
          <p:cNvSpPr>
            <a:spLocks noGrp="1"/>
          </p:cNvSpPr>
          <p:nvPr>
            <p:ph type="sldNum" sz="quarter" idx="12"/>
          </p:nvPr>
        </p:nvSpPr>
        <p:spPr>
          <a:xfrm>
            <a:off x="8610600" y="6160417"/>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18</a:t>
            </a:fld>
            <a:endParaRPr lang="en-US"/>
          </a:p>
        </p:txBody>
      </p:sp>
    </p:spTree>
    <p:extLst>
      <p:ext uri="{BB962C8B-B14F-4D97-AF65-F5344CB8AC3E}">
        <p14:creationId xmlns:p14="http://schemas.microsoft.com/office/powerpoint/2010/main" val="853387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a:lstStyle/>
          <a:p>
            <a:r>
              <a:rPr lang="en-US" dirty="0"/>
              <a:t>27/4/2022</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normAutofit fontScale="92500"/>
          </a:bodyPr>
          <a:lstStyle/>
          <a:p>
            <a:r>
              <a:rPr lang="en-US" dirty="0"/>
              <a:t>Manay Rawal</a:t>
            </a:r>
          </a:p>
          <a:p>
            <a:r>
              <a:rPr lang="en-US" dirty="0"/>
              <a:t>Yash Raj Surana</a:t>
            </a:r>
          </a:p>
          <a:p>
            <a:r>
              <a:rPr lang="en-US" dirty="0"/>
              <a:t>https://www.ibm.com/products/cognos-analytics</a:t>
            </a:r>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85F56E-7A7B-4EA7-8FD8-11891D48E218}"/>
              </a:ext>
            </a:extLst>
          </p:cNvPr>
          <p:cNvSpPr>
            <a:spLocks noGrp="1"/>
          </p:cNvSpPr>
          <p:nvPr>
            <p:ph type="title"/>
          </p:nvPr>
        </p:nvSpPr>
        <p:spPr>
          <a:xfrm>
            <a:off x="1103901" y="383730"/>
            <a:ext cx="5833872" cy="2276856"/>
          </a:xfrm>
        </p:spPr>
        <p:txBody>
          <a:bodyPr/>
          <a:lstStyle/>
          <a:p>
            <a:r>
              <a:rPr lang="en-US" dirty="0">
                <a:solidFill>
                  <a:schemeClr val="tx2"/>
                </a:solidFill>
              </a:rPr>
              <a:t>content</a:t>
            </a:r>
            <a:endParaRPr lang="en-IN" dirty="0">
              <a:solidFill>
                <a:schemeClr val="tx2"/>
              </a:solidFill>
            </a:endParaRPr>
          </a:p>
        </p:txBody>
      </p:sp>
      <p:sp>
        <p:nvSpPr>
          <p:cNvPr id="4" name="Date Placeholder 3">
            <a:extLst>
              <a:ext uri="{FF2B5EF4-FFF2-40B4-BE49-F238E27FC236}">
                <a16:creationId xmlns:a16="http://schemas.microsoft.com/office/drawing/2014/main" id="{FBE8C619-3393-4D34-9093-E486E23C0DDB}"/>
              </a:ext>
            </a:extLst>
          </p:cNvPr>
          <p:cNvSpPr>
            <a:spLocks noGrp="1"/>
          </p:cNvSpPr>
          <p:nvPr>
            <p:ph type="dt" sz="half" idx="10"/>
          </p:nvPr>
        </p:nvSpPr>
        <p:spPr/>
        <p:txBody>
          <a:bodyPr/>
          <a:lstStyle/>
          <a:p>
            <a:r>
              <a:rPr lang="en-US" dirty="0"/>
              <a:t>27/4/2022</a:t>
            </a:r>
          </a:p>
        </p:txBody>
      </p:sp>
      <p:sp>
        <p:nvSpPr>
          <p:cNvPr id="5" name="Footer Placeholder 4">
            <a:extLst>
              <a:ext uri="{FF2B5EF4-FFF2-40B4-BE49-F238E27FC236}">
                <a16:creationId xmlns:a16="http://schemas.microsoft.com/office/drawing/2014/main" id="{1FDFF67C-6FB8-470D-ADEE-B9E40BE1606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78772C9A-723D-4FA4-B055-E6BD83DB2D08}"/>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
        <p:nvSpPr>
          <p:cNvPr id="7" name="Text Placeholder 6">
            <a:extLst>
              <a:ext uri="{FF2B5EF4-FFF2-40B4-BE49-F238E27FC236}">
                <a16:creationId xmlns:a16="http://schemas.microsoft.com/office/drawing/2014/main" id="{86CAA883-F890-414F-8F3B-89EF4D9FC345}"/>
              </a:ext>
            </a:extLst>
          </p:cNvPr>
          <p:cNvSpPr>
            <a:spLocks noGrp="1"/>
          </p:cNvSpPr>
          <p:nvPr>
            <p:ph type="body" sz="quarter" idx="13"/>
          </p:nvPr>
        </p:nvSpPr>
        <p:spPr>
          <a:xfrm>
            <a:off x="2089246" y="3103600"/>
            <a:ext cx="5833872" cy="3118104"/>
          </a:xfrm>
        </p:spPr>
        <p:txBody>
          <a:bodyPr/>
          <a:lstStyle/>
          <a:p>
            <a:pPr marL="285750" indent="-285750" algn="l">
              <a:buFont typeface="Arial" panose="020B0604020202020204" pitchFamily="34" charset="0"/>
              <a:buChar char="•"/>
            </a:pPr>
            <a:r>
              <a:rPr lang="en-US" b="1" dirty="0">
                <a:solidFill>
                  <a:srgbClr val="002060"/>
                </a:solidFill>
              </a:rPr>
              <a:t>Introduction on IBM Cognos</a:t>
            </a:r>
          </a:p>
          <a:p>
            <a:pPr marL="285750" indent="-285750" algn="l">
              <a:buFont typeface="Arial" panose="020B0604020202020204" pitchFamily="34" charset="0"/>
              <a:buChar char="•"/>
            </a:pPr>
            <a:r>
              <a:rPr lang="en-US" b="1" dirty="0">
                <a:solidFill>
                  <a:srgbClr val="002060"/>
                </a:solidFill>
              </a:rPr>
              <a:t>Dashboard</a:t>
            </a:r>
          </a:p>
          <a:p>
            <a:pPr marL="285750" indent="-285750" algn="l">
              <a:buFont typeface="Arial" panose="020B0604020202020204" pitchFamily="34" charset="0"/>
              <a:buChar char="•"/>
            </a:pPr>
            <a:r>
              <a:rPr lang="en-US" b="1" dirty="0">
                <a:solidFill>
                  <a:srgbClr val="002060"/>
                </a:solidFill>
              </a:rPr>
              <a:t>Report</a:t>
            </a:r>
          </a:p>
          <a:p>
            <a:pPr marL="285750" indent="-285750" algn="l">
              <a:buFont typeface="Arial" panose="020B0604020202020204" pitchFamily="34" charset="0"/>
              <a:buChar char="•"/>
            </a:pPr>
            <a:r>
              <a:rPr lang="en-US" b="1" dirty="0">
                <a:solidFill>
                  <a:srgbClr val="002060"/>
                </a:solidFill>
              </a:rPr>
              <a:t>Types of Reports</a:t>
            </a:r>
          </a:p>
          <a:p>
            <a:pPr marL="285750" indent="-285750" algn="l">
              <a:buFont typeface="Arial" panose="020B0604020202020204" pitchFamily="34" charset="0"/>
              <a:buChar char="•"/>
            </a:pPr>
            <a:r>
              <a:rPr lang="en-US" b="1" dirty="0">
                <a:solidFill>
                  <a:srgbClr val="002060"/>
                </a:solidFill>
              </a:rPr>
              <a:t>About swiggy</a:t>
            </a:r>
          </a:p>
          <a:p>
            <a:pPr marL="285750" indent="-285750" algn="l">
              <a:buFont typeface="Arial" panose="020B0604020202020204" pitchFamily="34" charset="0"/>
              <a:buChar char="•"/>
            </a:pPr>
            <a:r>
              <a:rPr lang="en-US" b="1" dirty="0">
                <a:solidFill>
                  <a:srgbClr val="002060"/>
                </a:solidFill>
              </a:rPr>
              <a:t>Story</a:t>
            </a:r>
          </a:p>
          <a:p>
            <a:endParaRPr lang="en-US" dirty="0">
              <a:solidFill>
                <a:srgbClr val="002060"/>
              </a:solidFill>
            </a:endParaRPr>
          </a:p>
          <a:p>
            <a:endParaRPr lang="en-IN" dirty="0">
              <a:solidFill>
                <a:srgbClr val="002060"/>
              </a:solidFill>
            </a:endParaRPr>
          </a:p>
        </p:txBody>
      </p:sp>
    </p:spTree>
    <p:extLst>
      <p:ext uri="{BB962C8B-B14F-4D97-AF65-F5344CB8AC3E}">
        <p14:creationId xmlns:p14="http://schemas.microsoft.com/office/powerpoint/2010/main" val="2078027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355355" y="1075732"/>
            <a:ext cx="7096610" cy="1179576"/>
          </a:xfrm>
        </p:spPr>
        <p:txBody>
          <a:bodyPr>
            <a:normAutofit fontScale="90000"/>
          </a:bodyPr>
          <a:lstStyle/>
          <a:p>
            <a:r>
              <a:rPr lang="en-US" sz="5400" dirty="0"/>
              <a:t>Introduction</a:t>
            </a:r>
            <a:r>
              <a:rPr lang="en-US" sz="2800" dirty="0"/>
              <a:t>(what is IBM Cognos)</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621792" y="2255308"/>
            <a:ext cx="6190488" cy="3346704"/>
          </a:xfrm>
        </p:spPr>
        <p:txBody>
          <a:bodyPr>
            <a:normAutofit/>
          </a:bodyPr>
          <a:lstStyle/>
          <a:p>
            <a:r>
              <a:rPr lang="en-US" sz="2500" dirty="0"/>
              <a:t>IBM Cognos is a web-based integrated business intelligence tool which is suited by IBM. Today cognos is one of the top business intelligence tool.</a:t>
            </a:r>
          </a:p>
          <a:p>
            <a:r>
              <a:rPr lang="en-US" sz="2500" dirty="0"/>
              <a:t>This software provides various features to perform data aggregation and create user-friendly detailed reports.</a:t>
            </a:r>
          </a:p>
          <a:p>
            <a:endParaRPr lang="en-US"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a:xfrm>
            <a:off x="6910312" y="1084768"/>
            <a:ext cx="5173721" cy="5173731"/>
          </a:xfrm>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a:lstStyle/>
          <a:p>
            <a:r>
              <a:rPr lang="en-US" dirty="0"/>
              <a:t>27/4/2022</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sz="1200" b="1" cap="all" spc="400" dirty="0">
                <a:solidFill>
                  <a:srgbClr val="002060"/>
                </a:solidFill>
                <a:latin typeface="+mn-lt"/>
              </a:rPr>
              <a:t>swiggy</a:t>
            </a:r>
            <a:endParaRPr lang="en-US" dirty="0"/>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pic>
        <p:nvPicPr>
          <p:cNvPr id="1026" name="Picture 2" descr="IBM Cognos – Darryl Mascarenhas">
            <a:extLst>
              <a:ext uri="{FF2B5EF4-FFF2-40B4-BE49-F238E27FC236}">
                <a16:creationId xmlns:a16="http://schemas.microsoft.com/office/drawing/2014/main" id="{5495B3FD-41FE-4BE7-8A19-E4FC6F42B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2606" y="1827067"/>
            <a:ext cx="3689131" cy="3689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D3FD68-2803-4B94-B553-83AA188C50B8}"/>
              </a:ext>
            </a:extLst>
          </p:cNvPr>
          <p:cNvSpPr>
            <a:spLocks noGrp="1"/>
          </p:cNvSpPr>
          <p:nvPr>
            <p:ph type="title"/>
          </p:nvPr>
        </p:nvSpPr>
        <p:spPr>
          <a:xfrm>
            <a:off x="486156" y="1163856"/>
            <a:ext cx="6190488" cy="843455"/>
          </a:xfrm>
        </p:spPr>
        <p:txBody>
          <a:bodyPr/>
          <a:lstStyle/>
          <a:p>
            <a:r>
              <a:rPr lang="en-IN" dirty="0">
                <a:solidFill>
                  <a:schemeClr val="bg2">
                    <a:lumMod val="25000"/>
                  </a:schemeClr>
                </a:solidFill>
              </a:rPr>
              <a:t>Dashboard</a:t>
            </a:r>
          </a:p>
        </p:txBody>
      </p:sp>
      <p:sp>
        <p:nvSpPr>
          <p:cNvPr id="4" name="Content Placeholder 3">
            <a:extLst>
              <a:ext uri="{FF2B5EF4-FFF2-40B4-BE49-F238E27FC236}">
                <a16:creationId xmlns:a16="http://schemas.microsoft.com/office/drawing/2014/main" id="{7BD71155-A067-4B88-93C7-72EDC6CAB62D}"/>
              </a:ext>
            </a:extLst>
          </p:cNvPr>
          <p:cNvSpPr>
            <a:spLocks noGrp="1"/>
          </p:cNvSpPr>
          <p:nvPr>
            <p:ph idx="1"/>
          </p:nvPr>
        </p:nvSpPr>
        <p:spPr>
          <a:xfrm>
            <a:off x="274951" y="2341179"/>
            <a:ext cx="4273401" cy="3176751"/>
          </a:xfrm>
        </p:spPr>
        <p:txBody>
          <a:bodyPr/>
          <a:lstStyle/>
          <a:p>
            <a:r>
              <a:rPr lang="en-US" dirty="0"/>
              <a:t>A dashboard helps you to monitor events or activities at a glance by providing key insights and analysis about your data on one or more pages or screens.</a:t>
            </a:r>
            <a:endParaRPr lang="en-IN" dirty="0"/>
          </a:p>
        </p:txBody>
      </p:sp>
      <p:sp>
        <p:nvSpPr>
          <p:cNvPr id="5" name="Date Placeholder 4">
            <a:extLst>
              <a:ext uri="{FF2B5EF4-FFF2-40B4-BE49-F238E27FC236}">
                <a16:creationId xmlns:a16="http://schemas.microsoft.com/office/drawing/2014/main" id="{816C6144-FFDB-4ECD-9DB5-E3A46BDDAAB9}"/>
              </a:ext>
            </a:extLst>
          </p:cNvPr>
          <p:cNvSpPr>
            <a:spLocks noGrp="1"/>
          </p:cNvSpPr>
          <p:nvPr>
            <p:ph type="dt" sz="half" idx="10"/>
          </p:nvPr>
        </p:nvSpPr>
        <p:spPr/>
        <p:txBody>
          <a:bodyPr/>
          <a:lstStyle/>
          <a:p>
            <a:r>
              <a:rPr lang="en-US" dirty="0"/>
              <a:t>27/4/2022</a:t>
            </a:r>
          </a:p>
        </p:txBody>
      </p:sp>
      <p:sp>
        <p:nvSpPr>
          <p:cNvPr id="6" name="Footer Placeholder 5">
            <a:extLst>
              <a:ext uri="{FF2B5EF4-FFF2-40B4-BE49-F238E27FC236}">
                <a16:creationId xmlns:a16="http://schemas.microsoft.com/office/drawing/2014/main" id="{004EC1E7-48A1-42F5-86B8-F17B29BB7112}"/>
              </a:ext>
            </a:extLst>
          </p:cNvPr>
          <p:cNvSpPr>
            <a:spLocks noGrp="1"/>
          </p:cNvSpPr>
          <p:nvPr>
            <p:ph type="ftr" sz="quarter" idx="11"/>
          </p:nvPr>
        </p:nvSpPr>
        <p:spPr/>
        <p:txBody>
          <a:bodyPr/>
          <a:lstStyle/>
          <a:p>
            <a:r>
              <a:rPr lang="en-US" sz="1200" b="1" cap="all" spc="400" dirty="0">
                <a:solidFill>
                  <a:srgbClr val="002060"/>
                </a:solidFill>
                <a:latin typeface="+mn-lt"/>
              </a:rPr>
              <a:t>swiggy</a:t>
            </a:r>
            <a:endParaRPr lang="en-US" dirty="0"/>
          </a:p>
        </p:txBody>
      </p:sp>
      <p:sp>
        <p:nvSpPr>
          <p:cNvPr id="7" name="Slide Number Placeholder 6">
            <a:extLst>
              <a:ext uri="{FF2B5EF4-FFF2-40B4-BE49-F238E27FC236}">
                <a16:creationId xmlns:a16="http://schemas.microsoft.com/office/drawing/2014/main" id="{ADD3E1F9-8599-4E06-9DE0-ACCB60B6202C}"/>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2052" name="Picture 4" descr="Cognos Dashboards - IBM Cloud Pak for Data as a Service">
            <a:extLst>
              <a:ext uri="{FF2B5EF4-FFF2-40B4-BE49-F238E27FC236}">
                <a16:creationId xmlns:a16="http://schemas.microsoft.com/office/drawing/2014/main" id="{CA0930C0-CF7D-4D61-8479-B2C99E6952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4989" y="2175642"/>
            <a:ext cx="7412060" cy="380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28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0A5C5EF-B06D-44B5-9E7B-C96AF666AD83}"/>
              </a:ext>
            </a:extLst>
          </p:cNvPr>
          <p:cNvSpPr>
            <a:spLocks noGrp="1"/>
          </p:cNvSpPr>
          <p:nvPr>
            <p:ph idx="1"/>
          </p:nvPr>
        </p:nvSpPr>
        <p:spPr>
          <a:xfrm>
            <a:off x="850391" y="986917"/>
            <a:ext cx="4699071" cy="5185283"/>
          </a:xfrm>
        </p:spPr>
        <p:txBody>
          <a:bodyPr>
            <a:normAutofit/>
          </a:bodyPr>
          <a:lstStyle/>
          <a:p>
            <a:r>
              <a:rPr lang="en-US" sz="5400" dirty="0">
                <a:solidFill>
                  <a:schemeClr val="accent3">
                    <a:lumMod val="50000"/>
                  </a:schemeClr>
                </a:solidFill>
              </a:rPr>
              <a:t>Report</a:t>
            </a:r>
          </a:p>
          <a:p>
            <a:endParaRPr lang="en-US" dirty="0"/>
          </a:p>
          <a:p>
            <a:r>
              <a:rPr lang="en-US" dirty="0"/>
              <a:t>Reporting is a web-based report authoring tool that professional report authors and developers use to build sophisticated, multiple-page, multiple-query reports against multiple databases.</a:t>
            </a:r>
          </a:p>
          <a:p>
            <a:endParaRPr lang="en-IN" sz="2500" dirty="0"/>
          </a:p>
        </p:txBody>
      </p:sp>
      <p:sp>
        <p:nvSpPr>
          <p:cNvPr id="5" name="Date Placeholder 4">
            <a:extLst>
              <a:ext uri="{FF2B5EF4-FFF2-40B4-BE49-F238E27FC236}">
                <a16:creationId xmlns:a16="http://schemas.microsoft.com/office/drawing/2014/main" id="{AF2AA642-721F-4C44-BF8D-7E3B895D4F87}"/>
              </a:ext>
            </a:extLst>
          </p:cNvPr>
          <p:cNvSpPr>
            <a:spLocks noGrp="1"/>
          </p:cNvSpPr>
          <p:nvPr>
            <p:ph type="dt" sz="half" idx="10"/>
          </p:nvPr>
        </p:nvSpPr>
        <p:spPr/>
        <p:txBody>
          <a:bodyPr/>
          <a:lstStyle/>
          <a:p>
            <a:r>
              <a:rPr lang="en-US" dirty="0"/>
              <a:t>27/4/2022</a:t>
            </a:r>
          </a:p>
        </p:txBody>
      </p:sp>
      <p:sp>
        <p:nvSpPr>
          <p:cNvPr id="6" name="Footer Placeholder 5">
            <a:extLst>
              <a:ext uri="{FF2B5EF4-FFF2-40B4-BE49-F238E27FC236}">
                <a16:creationId xmlns:a16="http://schemas.microsoft.com/office/drawing/2014/main" id="{16B22A8B-A5CC-4803-9C26-C57E8342906C}"/>
              </a:ext>
            </a:extLst>
          </p:cNvPr>
          <p:cNvSpPr>
            <a:spLocks noGrp="1"/>
          </p:cNvSpPr>
          <p:nvPr>
            <p:ph type="ftr" sz="quarter" idx="11"/>
          </p:nvPr>
        </p:nvSpPr>
        <p:spPr/>
        <p:txBody>
          <a:bodyPr/>
          <a:lstStyle/>
          <a:p>
            <a:r>
              <a:rPr lang="en-US" sz="1200" b="1" cap="all" spc="400" dirty="0">
                <a:solidFill>
                  <a:srgbClr val="002060"/>
                </a:solidFill>
                <a:latin typeface="+mn-lt"/>
              </a:rPr>
              <a:t>swiggy</a:t>
            </a:r>
            <a:endParaRPr lang="en-US" dirty="0"/>
          </a:p>
        </p:txBody>
      </p:sp>
      <p:sp>
        <p:nvSpPr>
          <p:cNvPr id="7" name="Slide Number Placeholder 6">
            <a:extLst>
              <a:ext uri="{FF2B5EF4-FFF2-40B4-BE49-F238E27FC236}">
                <a16:creationId xmlns:a16="http://schemas.microsoft.com/office/drawing/2014/main" id="{7597581A-DE94-457D-8EB0-DAE6F10FDE71}"/>
              </a:ext>
            </a:extLst>
          </p:cNvPr>
          <p:cNvSpPr>
            <a:spLocks noGrp="1"/>
          </p:cNvSpPr>
          <p:nvPr>
            <p:ph type="sldNum" sz="quarter" idx="12"/>
          </p:nvPr>
        </p:nvSpPr>
        <p:spPr/>
        <p:txBody>
          <a:bodyPr/>
          <a:lstStyle/>
          <a:p>
            <a:fld id="{D8DA9DAA-006C-4F4B-980E-E3DF019B24E2}" type="slidenum">
              <a:rPr lang="en-US" smtClean="0"/>
              <a:pPr/>
              <a:t>5</a:t>
            </a:fld>
            <a:endParaRPr lang="en-US" dirty="0"/>
          </a:p>
        </p:txBody>
      </p:sp>
      <p:pic>
        <p:nvPicPr>
          <p:cNvPr id="8" name="Picture 7" descr="Graphical user interface, text&#10;&#10;Description automatically generated">
            <a:extLst>
              <a:ext uri="{FF2B5EF4-FFF2-40B4-BE49-F238E27FC236}">
                <a16:creationId xmlns:a16="http://schemas.microsoft.com/office/drawing/2014/main" id="{0D470490-FD2F-43E1-A7D6-A208636EDA44}"/>
              </a:ext>
            </a:extLst>
          </p:cNvPr>
          <p:cNvPicPr>
            <a:picLocks noChangeAspect="1"/>
          </p:cNvPicPr>
          <p:nvPr/>
        </p:nvPicPr>
        <p:blipFill rotWithShape="1">
          <a:blip r:embed="rId2"/>
          <a:srcRect t="8982" r="26815" b="6063"/>
          <a:stretch/>
        </p:blipFill>
        <p:spPr bwMode="auto">
          <a:xfrm>
            <a:off x="5549462" y="1718442"/>
            <a:ext cx="6158895" cy="402139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9246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457200" y="1598246"/>
            <a:ext cx="4412419" cy="3626217"/>
          </a:xfrm>
        </p:spPr>
        <p:txBody>
          <a:bodyPr anchor="t">
            <a:normAutofit/>
          </a:bodyPr>
          <a:lstStyle/>
          <a:p>
            <a:pPr algn="r"/>
            <a:r>
              <a:rPr lang="en-US" sz="7400" spc="400" dirty="0">
                <a:solidFill>
                  <a:schemeClr val="accent4"/>
                </a:solidFill>
              </a:rPr>
              <a:t>SWIGGY</a:t>
            </a:r>
            <a:endParaRPr lang="en-US" sz="7400" dirty="0">
              <a:solidFill>
                <a:schemeClr val="accent4"/>
              </a:solidFill>
            </a:endParaRPr>
          </a:p>
        </p:txBody>
      </p:sp>
      <p:sp>
        <p:nvSpPr>
          <p:cNvPr id="73"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solidFill>
            <a:schemeClr val="bg1"/>
          </a:solidFill>
          <a:ln w="603" cap="flat">
            <a:noFill/>
            <a:prstDash val="solid"/>
            <a:miter/>
          </a:ln>
        </p:spPr>
        <p:txBody>
          <a:bodyPr rtlCol="0" anchor="ctr"/>
          <a:lstStyle/>
          <a:p>
            <a:endParaRPr lang="en-US"/>
          </a:p>
        </p:txBody>
      </p:sp>
      <p:cxnSp>
        <p:nvCxnSpPr>
          <p:cNvPr id="75" name="Straight Connector 7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pic>
        <p:nvPicPr>
          <p:cNvPr id="1026" name="Picture 2" descr="Swiggy's scale drops 27% to Rs 2,547 Cr in FY21, controls losses by 59%">
            <a:extLst>
              <a:ext uri="{FF2B5EF4-FFF2-40B4-BE49-F238E27FC236}">
                <a16:creationId xmlns:a16="http://schemas.microsoft.com/office/drawing/2014/main" id="{64361AE6-0296-4A1A-AEAD-F24C1752FD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86926" y="2597532"/>
            <a:ext cx="5569864" cy="2784932"/>
          </a:xfrm>
          <a:prstGeom prst="rect">
            <a:avLst/>
          </a:prstGeom>
          <a:noFill/>
          <a:extLst>
            <a:ext uri="{909E8E84-426E-40DD-AFC4-6F175D3DCCD1}">
              <a14:hiddenFill xmlns:a14="http://schemas.microsoft.com/office/drawing/2010/main">
                <a:solidFill>
                  <a:srgbClr val="FFFFFF"/>
                </a:solidFill>
              </a14:hiddenFill>
            </a:ext>
          </a:extLst>
        </p:spPr>
      </p:pic>
      <p:sp>
        <p:nvSpPr>
          <p:cNvPr id="77"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a:p>
        </p:txBody>
      </p:sp>
    </p:spTree>
    <p:extLst>
      <p:ext uri="{BB962C8B-B14F-4D97-AF65-F5344CB8AC3E}">
        <p14:creationId xmlns:p14="http://schemas.microsoft.com/office/powerpoint/2010/main" val="114769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830258-18E9-4810-A3C9-A0EEC22F87BD}"/>
              </a:ext>
            </a:extLst>
          </p:cNvPr>
          <p:cNvSpPr>
            <a:spLocks noGrp="1"/>
          </p:cNvSpPr>
          <p:nvPr>
            <p:ph type="title"/>
          </p:nvPr>
        </p:nvSpPr>
        <p:spPr>
          <a:xfrm>
            <a:off x="850392" y="1811139"/>
            <a:ext cx="6190488" cy="614855"/>
          </a:xfrm>
        </p:spPr>
        <p:txBody>
          <a:bodyPr>
            <a:normAutofit fontScale="90000"/>
          </a:bodyPr>
          <a:lstStyle/>
          <a:p>
            <a:r>
              <a:rPr lang="en-IN" dirty="0"/>
              <a:t>About the topic</a:t>
            </a:r>
            <a:br>
              <a:rPr lang="en-IN" dirty="0"/>
            </a:br>
            <a:endParaRPr lang="en-IN" dirty="0"/>
          </a:p>
        </p:txBody>
      </p:sp>
      <p:sp>
        <p:nvSpPr>
          <p:cNvPr id="5" name="Date Placeholder 4">
            <a:extLst>
              <a:ext uri="{FF2B5EF4-FFF2-40B4-BE49-F238E27FC236}">
                <a16:creationId xmlns:a16="http://schemas.microsoft.com/office/drawing/2014/main" id="{C5842F89-52A3-411C-ACB7-29342940A2D8}"/>
              </a:ext>
            </a:extLst>
          </p:cNvPr>
          <p:cNvSpPr>
            <a:spLocks noGrp="1"/>
          </p:cNvSpPr>
          <p:nvPr>
            <p:ph type="dt" sz="half" idx="10"/>
          </p:nvPr>
        </p:nvSpPr>
        <p:spPr/>
        <p:txBody>
          <a:bodyPr/>
          <a:lstStyle/>
          <a:p>
            <a:r>
              <a:rPr lang="en-US" dirty="0"/>
              <a:t>27/4/2022</a:t>
            </a:r>
          </a:p>
        </p:txBody>
      </p:sp>
      <p:sp>
        <p:nvSpPr>
          <p:cNvPr id="6" name="Footer Placeholder 5">
            <a:extLst>
              <a:ext uri="{FF2B5EF4-FFF2-40B4-BE49-F238E27FC236}">
                <a16:creationId xmlns:a16="http://schemas.microsoft.com/office/drawing/2014/main" id="{4CD2C1E5-2039-4698-B7F2-4091F450BD4D}"/>
              </a:ext>
            </a:extLst>
          </p:cNvPr>
          <p:cNvSpPr>
            <a:spLocks noGrp="1"/>
          </p:cNvSpPr>
          <p:nvPr>
            <p:ph type="ftr" sz="quarter" idx="11"/>
          </p:nvPr>
        </p:nvSpPr>
        <p:spPr/>
        <p:txBody>
          <a:bodyPr/>
          <a:lstStyle/>
          <a:p>
            <a:r>
              <a:rPr lang="en-US" sz="1200" b="1" cap="all" spc="400" dirty="0">
                <a:solidFill>
                  <a:srgbClr val="002060"/>
                </a:solidFill>
                <a:latin typeface="+mn-lt"/>
              </a:rPr>
              <a:t>swiggy</a:t>
            </a:r>
            <a:endParaRPr lang="en-US" dirty="0"/>
          </a:p>
        </p:txBody>
      </p:sp>
      <p:sp>
        <p:nvSpPr>
          <p:cNvPr id="7" name="Slide Number Placeholder 6">
            <a:extLst>
              <a:ext uri="{FF2B5EF4-FFF2-40B4-BE49-F238E27FC236}">
                <a16:creationId xmlns:a16="http://schemas.microsoft.com/office/drawing/2014/main" id="{9D3D072D-662D-48F7-BE4E-EA8FF7EE703B}"/>
              </a:ext>
            </a:extLst>
          </p:cNvPr>
          <p:cNvSpPr>
            <a:spLocks noGrp="1"/>
          </p:cNvSpPr>
          <p:nvPr>
            <p:ph type="sldNum" sz="quarter" idx="12"/>
          </p:nvPr>
        </p:nvSpPr>
        <p:spPr/>
        <p:txBody>
          <a:bodyPr/>
          <a:lstStyle/>
          <a:p>
            <a:fld id="{D8DA9DAA-006C-4F4B-980E-E3DF019B24E2}" type="slidenum">
              <a:rPr lang="en-US" smtClean="0"/>
              <a:pPr/>
              <a:t>7</a:t>
            </a:fld>
            <a:endParaRPr lang="en-US" dirty="0"/>
          </a:p>
        </p:txBody>
      </p:sp>
      <p:pic>
        <p:nvPicPr>
          <p:cNvPr id="1026" name="Picture 2" descr="Swiggy - Business Model, History, Funding, Partnerships">
            <a:extLst>
              <a:ext uri="{FF2B5EF4-FFF2-40B4-BE49-F238E27FC236}">
                <a16:creationId xmlns:a16="http://schemas.microsoft.com/office/drawing/2014/main" id="{A0153516-FDE0-4F7B-8B63-FCBF1AB20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887" y="1609341"/>
            <a:ext cx="6190487" cy="42590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018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0AC46D8-5240-4D80-841F-87AFADA45AE5}"/>
              </a:ext>
            </a:extLst>
          </p:cNvPr>
          <p:cNvSpPr>
            <a:spLocks noGrp="1"/>
          </p:cNvSpPr>
          <p:nvPr>
            <p:ph idx="1"/>
          </p:nvPr>
        </p:nvSpPr>
        <p:spPr>
          <a:xfrm>
            <a:off x="488731" y="986917"/>
            <a:ext cx="5607269" cy="5603069"/>
          </a:xfrm>
        </p:spPr>
        <p:txBody>
          <a:bodyPr>
            <a:normAutofit/>
          </a:bodyPr>
          <a:lstStyle/>
          <a:p>
            <a:r>
              <a:rPr lang="en-IN" sz="5000" dirty="0">
                <a:solidFill>
                  <a:schemeClr val="tx2">
                    <a:lumMod val="90000"/>
                    <a:lumOff val="10000"/>
                  </a:schemeClr>
                </a:solidFill>
              </a:rPr>
              <a:t>Types of Reports</a:t>
            </a:r>
          </a:p>
          <a:p>
            <a:endParaRPr lang="en-IN" dirty="0"/>
          </a:p>
          <a:p>
            <a:r>
              <a:rPr lang="en-IN" dirty="0"/>
              <a:t>There are some types of Reports</a:t>
            </a:r>
          </a:p>
          <a:p>
            <a:r>
              <a:rPr lang="en-IN" dirty="0"/>
              <a:t>1. List</a:t>
            </a:r>
          </a:p>
          <a:p>
            <a:r>
              <a:rPr lang="en-IN" dirty="0"/>
              <a:t>2. Crosstab</a:t>
            </a:r>
          </a:p>
          <a:p>
            <a:r>
              <a:rPr lang="en-IN" dirty="0"/>
              <a:t>3. Visualization</a:t>
            </a:r>
          </a:p>
          <a:p>
            <a:endParaRPr lang="en-IN" dirty="0"/>
          </a:p>
        </p:txBody>
      </p:sp>
      <p:sp>
        <p:nvSpPr>
          <p:cNvPr id="5" name="Date Placeholder 4">
            <a:extLst>
              <a:ext uri="{FF2B5EF4-FFF2-40B4-BE49-F238E27FC236}">
                <a16:creationId xmlns:a16="http://schemas.microsoft.com/office/drawing/2014/main" id="{669BEAED-5192-47FC-BFB1-7C0748E67686}"/>
              </a:ext>
            </a:extLst>
          </p:cNvPr>
          <p:cNvSpPr>
            <a:spLocks noGrp="1"/>
          </p:cNvSpPr>
          <p:nvPr>
            <p:ph type="dt" sz="half" idx="10"/>
          </p:nvPr>
        </p:nvSpPr>
        <p:spPr/>
        <p:txBody>
          <a:bodyPr/>
          <a:lstStyle/>
          <a:p>
            <a:r>
              <a:rPr lang="en-US" dirty="0"/>
              <a:t>27/4/2022</a:t>
            </a:r>
          </a:p>
        </p:txBody>
      </p:sp>
      <p:sp>
        <p:nvSpPr>
          <p:cNvPr id="6" name="Footer Placeholder 5">
            <a:extLst>
              <a:ext uri="{FF2B5EF4-FFF2-40B4-BE49-F238E27FC236}">
                <a16:creationId xmlns:a16="http://schemas.microsoft.com/office/drawing/2014/main" id="{FECB5827-8357-4549-AC82-989C91D43733}"/>
              </a:ext>
            </a:extLst>
          </p:cNvPr>
          <p:cNvSpPr>
            <a:spLocks noGrp="1"/>
          </p:cNvSpPr>
          <p:nvPr>
            <p:ph type="ftr" sz="quarter" idx="11"/>
          </p:nvPr>
        </p:nvSpPr>
        <p:spPr/>
        <p:txBody>
          <a:bodyPr/>
          <a:lstStyle/>
          <a:p>
            <a:r>
              <a:rPr lang="en-US" sz="1200" b="1" cap="all" spc="400" dirty="0">
                <a:solidFill>
                  <a:srgbClr val="002060"/>
                </a:solidFill>
                <a:latin typeface="+mn-lt"/>
              </a:rPr>
              <a:t>swiggy</a:t>
            </a:r>
            <a:endParaRPr lang="en-US" dirty="0"/>
          </a:p>
        </p:txBody>
      </p:sp>
      <p:sp>
        <p:nvSpPr>
          <p:cNvPr id="7" name="Slide Number Placeholder 6">
            <a:extLst>
              <a:ext uri="{FF2B5EF4-FFF2-40B4-BE49-F238E27FC236}">
                <a16:creationId xmlns:a16="http://schemas.microsoft.com/office/drawing/2014/main" id="{CEFCA86C-901D-4CB0-9522-1C12DDE56249}"/>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426944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B4807CC-B64B-4566-89F5-81E47E47A219}"/>
              </a:ext>
            </a:extLst>
          </p:cNvPr>
          <p:cNvSpPr>
            <a:spLocks noGrp="1"/>
          </p:cNvSpPr>
          <p:nvPr>
            <p:ph type="title"/>
          </p:nvPr>
        </p:nvSpPr>
        <p:spPr>
          <a:xfrm>
            <a:off x="6392583" y="501651"/>
            <a:ext cx="4434720" cy="1716255"/>
          </a:xfrm>
        </p:spPr>
        <p:txBody>
          <a:bodyPr vert="horz" lIns="91440" tIns="45720" rIns="91440" bIns="45720" rtlCol="0" anchor="b">
            <a:normAutofit/>
          </a:bodyPr>
          <a:lstStyle/>
          <a:p>
            <a:r>
              <a:rPr lang="en-US" kern="1200" dirty="0">
                <a:solidFill>
                  <a:schemeClr val="tx1"/>
                </a:solidFill>
                <a:latin typeface="+mj-lt"/>
                <a:ea typeface="+mj-ea"/>
                <a:cs typeface="+mj-cs"/>
              </a:rPr>
              <a:t>LIST </a:t>
            </a:r>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19" name="Rectangle 18">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B03D0CBB-E571-4615-A9D5-6E344C9A8153}"/>
              </a:ext>
            </a:extLst>
          </p:cNvPr>
          <p:cNvPicPr>
            <a:picLocks noChangeAspect="1"/>
          </p:cNvPicPr>
          <p:nvPr/>
        </p:nvPicPr>
        <p:blipFill rotWithShape="1">
          <a:blip r:embed="rId2"/>
          <a:srcRect r="2436" b="3"/>
          <a:stretch/>
        </p:blipFill>
        <p:spPr>
          <a:xfrm>
            <a:off x="204951" y="3386046"/>
            <a:ext cx="5295816" cy="3053170"/>
          </a:xfrm>
          <a:prstGeom prst="rect">
            <a:avLst/>
          </a:prstGeom>
        </p:spPr>
      </p:pic>
      <p:pic>
        <p:nvPicPr>
          <p:cNvPr id="8" name="Content Placeholder 2" descr="A screenshot of a computer&#10;&#10;Description automatically generated">
            <a:extLst>
              <a:ext uri="{FF2B5EF4-FFF2-40B4-BE49-F238E27FC236}">
                <a16:creationId xmlns:a16="http://schemas.microsoft.com/office/drawing/2014/main" id="{7FABC675-B673-4A67-ADA9-52CF22EC522F}"/>
              </a:ext>
            </a:extLst>
          </p:cNvPr>
          <p:cNvPicPr>
            <a:picLocks noChangeAspect="1"/>
          </p:cNvPicPr>
          <p:nvPr/>
        </p:nvPicPr>
        <p:blipFill rotWithShape="1">
          <a:blip r:embed="rId3"/>
          <a:srcRect r="2436" b="3"/>
          <a:stretch/>
        </p:blipFill>
        <p:spPr>
          <a:xfrm>
            <a:off x="279142" y="181848"/>
            <a:ext cx="5221625" cy="3010397"/>
          </a:xfrm>
          <a:prstGeom prst="rect">
            <a:avLst/>
          </a:prstGeom>
        </p:spPr>
      </p:pic>
      <p:sp>
        <p:nvSpPr>
          <p:cNvPr id="5" name="Date Placeholder 4">
            <a:extLst>
              <a:ext uri="{FF2B5EF4-FFF2-40B4-BE49-F238E27FC236}">
                <a16:creationId xmlns:a16="http://schemas.microsoft.com/office/drawing/2014/main" id="{85F5AC20-5D66-4D2C-98E3-57C9A0A21361}"/>
              </a:ext>
            </a:extLst>
          </p:cNvPr>
          <p:cNvSpPr>
            <a:spLocks noGrp="1"/>
          </p:cNvSpPr>
          <p:nvPr>
            <p:ph type="dt" sz="half" idx="10"/>
          </p:nvPr>
        </p:nvSpPr>
        <p:spPr>
          <a:xfrm>
            <a:off x="373380" y="6418701"/>
            <a:ext cx="2743200" cy="365125"/>
          </a:xfrm>
        </p:spPr>
        <p:txBody>
          <a:bodyPr vert="horz" lIns="91440" tIns="45720" rIns="91440" bIns="45720" rtlCol="0" anchor="ctr">
            <a:normAutofit/>
          </a:bodyPr>
          <a:lstStyle/>
          <a:p>
            <a:r>
              <a:rPr lang="en-US" dirty="0"/>
              <a:t>27/4/2022</a:t>
            </a:r>
          </a:p>
        </p:txBody>
      </p:sp>
      <p:sp>
        <p:nvSpPr>
          <p:cNvPr id="4" name="Content Placeholder 3">
            <a:extLst>
              <a:ext uri="{FF2B5EF4-FFF2-40B4-BE49-F238E27FC236}">
                <a16:creationId xmlns:a16="http://schemas.microsoft.com/office/drawing/2014/main" id="{FD262138-9632-4760-81A9-C48EA3683512}"/>
              </a:ext>
            </a:extLst>
          </p:cNvPr>
          <p:cNvSpPr>
            <a:spLocks noGrp="1"/>
          </p:cNvSpPr>
          <p:nvPr>
            <p:ph idx="1"/>
          </p:nvPr>
        </p:nvSpPr>
        <p:spPr>
          <a:xfrm>
            <a:off x="6392582" y="2291891"/>
            <a:ext cx="4434721" cy="4078232"/>
          </a:xfrm>
        </p:spPr>
        <p:txBody>
          <a:bodyPr vert="horz" lIns="91440" tIns="45720" rIns="91440" bIns="45720" rtlCol="0" anchor="t">
            <a:normAutofit/>
          </a:bodyPr>
          <a:lstStyle/>
          <a:p>
            <a:pPr indent="-228600">
              <a:lnSpc>
                <a:spcPct val="90000"/>
              </a:lnSpc>
              <a:buFont typeface="Arial" panose="020B0604020202020204" pitchFamily="34" charset="0"/>
              <a:buChar char="•"/>
            </a:pPr>
            <a:r>
              <a:rPr lang="en-US" sz="2500" dirty="0"/>
              <a:t>A list report shows data in rows and columns. You can apply a filter, summary, or calculation to manipulate the data that appears in the report.</a:t>
            </a:r>
          </a:p>
          <a:p>
            <a:pPr indent="-228600">
              <a:lnSpc>
                <a:spcPct val="90000"/>
              </a:lnSpc>
              <a:buFont typeface="Arial" panose="020B0604020202020204" pitchFamily="34" charset="0"/>
              <a:buChar char="•"/>
            </a:pPr>
            <a:endParaRPr lang="en-US" sz="1800" dirty="0"/>
          </a:p>
        </p:txBody>
      </p:sp>
      <p:sp>
        <p:nvSpPr>
          <p:cNvPr id="6" name="Footer Placeholder 5">
            <a:extLst>
              <a:ext uri="{FF2B5EF4-FFF2-40B4-BE49-F238E27FC236}">
                <a16:creationId xmlns:a16="http://schemas.microsoft.com/office/drawing/2014/main" id="{06103A31-FC92-4BE2-9224-AFB39AC4233E}"/>
              </a:ext>
            </a:extLst>
          </p:cNvPr>
          <p:cNvSpPr>
            <a:spLocks noGrp="1"/>
          </p:cNvSpPr>
          <p:nvPr>
            <p:ph type="ftr" sz="quarter" idx="11"/>
          </p:nvPr>
        </p:nvSpPr>
        <p:spPr>
          <a:xfrm rot="16200000">
            <a:off x="9812115" y="1591485"/>
            <a:ext cx="3548094" cy="365125"/>
          </a:xfrm>
        </p:spPr>
        <p:txBody>
          <a:bodyPr vert="horz" lIns="91440" tIns="45720" rIns="91440" bIns="45720" rtlCol="0" anchor="ctr">
            <a:normAutofit/>
          </a:bodyPr>
          <a:lstStyle/>
          <a:p>
            <a:pPr>
              <a:spcAft>
                <a:spcPts val="600"/>
              </a:spcAft>
            </a:pPr>
            <a:r>
              <a:rPr lang="en-US" sz="1200" b="1" cap="all" spc="400" dirty="0">
                <a:solidFill>
                  <a:srgbClr val="002060"/>
                </a:solidFill>
                <a:latin typeface="+mn-lt"/>
              </a:rPr>
              <a:t>swiggy</a:t>
            </a:r>
            <a:endParaRPr lang="en-US" b="1" i="0" kern="1200" cap="all" spc="100" baseline="0" dirty="0">
              <a:latin typeface="+mn-lt"/>
              <a:ea typeface="+mn-ea"/>
              <a:cs typeface="+mn-cs"/>
            </a:endParaRPr>
          </a:p>
        </p:txBody>
      </p:sp>
      <p:sp>
        <p:nvSpPr>
          <p:cNvPr id="7" name="Slide Number Placeholder 6">
            <a:extLst>
              <a:ext uri="{FF2B5EF4-FFF2-40B4-BE49-F238E27FC236}">
                <a16:creationId xmlns:a16="http://schemas.microsoft.com/office/drawing/2014/main" id="{F675BFDF-A8D1-4E4B-821B-47B1FA7205C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US" smtClean="0"/>
              <a:pPr>
                <a:spcAft>
                  <a:spcPts val="600"/>
                </a:spcAft>
              </a:pPr>
              <a:t>9</a:t>
            </a:fld>
            <a:endParaRPr lang="en-US"/>
          </a:p>
        </p:txBody>
      </p:sp>
      <p:cxnSp>
        <p:nvCxnSpPr>
          <p:cNvPr id="21" name="Straight Connector 20">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3893"/>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8708"/>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C8E00D1-8EA3-4E42-801D-0253E1EAFC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{FDD1B371-BB9F-492E-B9C8-A321C6FC334C}tf89338750_win32</Template>
  <TotalTime>536</TotalTime>
  <Words>604</Words>
  <Application>Microsoft Office PowerPoint</Application>
  <PresentationFormat>Widescreen</PresentationFormat>
  <Paragraphs>110</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IBM Plex Sans</vt:lpstr>
      <vt:lpstr>Times New Roman</vt:lpstr>
      <vt:lpstr>Univers</vt:lpstr>
      <vt:lpstr>GradientUnivers</vt:lpstr>
      <vt:lpstr>Topic:  swiggy data analysis using ibm cognos service</vt:lpstr>
      <vt:lpstr>content</vt:lpstr>
      <vt:lpstr>Introduction(what is IBM Cognos)</vt:lpstr>
      <vt:lpstr>Dashboard</vt:lpstr>
      <vt:lpstr>PowerPoint Presentation</vt:lpstr>
      <vt:lpstr>SWIGGY</vt:lpstr>
      <vt:lpstr>About the topic </vt:lpstr>
      <vt:lpstr>PowerPoint Presentation</vt:lpstr>
      <vt:lpstr>LIST  </vt:lpstr>
      <vt:lpstr>CROSSTAB </vt:lpstr>
      <vt:lpstr>VISUALIZATION  </vt:lpstr>
      <vt:lpstr>Story</vt:lpstr>
      <vt:lpstr>PowerPoint Presentation</vt:lpstr>
      <vt:lpstr>What is a scene? </vt:lpstr>
      <vt:lpstr>What are animations? </vt:lpstr>
      <vt:lpstr>How is a story different from a dashboard? </vt:lpstr>
      <vt:lpstr>What can I use to assemble a story?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COGNOS</dc:title>
  <dc:creator>MANAY RAWAL</dc:creator>
  <cp:lastModifiedBy>MANAY RAWAL</cp:lastModifiedBy>
  <cp:revision>17</cp:revision>
  <dcterms:created xsi:type="dcterms:W3CDTF">2022-03-22T17:27:08Z</dcterms:created>
  <dcterms:modified xsi:type="dcterms:W3CDTF">2022-04-28T10:28:43Z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